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260" r:id="rId3"/>
    <p:sldId id="262" r:id="rId4"/>
    <p:sldId id="271" r:id="rId5"/>
    <p:sldId id="272" r:id="rId6"/>
    <p:sldId id="266" r:id="rId7"/>
    <p:sldId id="269"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19" autoAdjust="0"/>
  </p:normalViewPr>
  <p:slideViewPr>
    <p:cSldViewPr>
      <p:cViewPr varScale="1">
        <p:scale>
          <a:sx n="93" d="100"/>
          <a:sy n="93" d="100"/>
        </p:scale>
        <p:origin x="-151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'Hourly Totals'!$B$2</c:f>
              <c:strCache>
                <c:ptCount val="1"/>
                <c:pt idx="0">
                  <c:v>BOX VAN</c:v>
                </c:pt>
              </c:strCache>
            </c:strRef>
          </c:tx>
          <c:cat>
            <c:numRef>
              <c:f>'Hourly Totals'!$A$29:$A$52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'Hourly Totals'!$B$29:$B$52</c:f>
              <c:numCache>
                <c:formatCode>0</c:formatCode>
                <c:ptCount val="24"/>
                <c:pt idx="0">
                  <c:v>25.393442622950818</c:v>
                </c:pt>
                <c:pt idx="1">
                  <c:v>25.666666666666668</c:v>
                </c:pt>
                <c:pt idx="2">
                  <c:v>34.486338797814206</c:v>
                </c:pt>
                <c:pt idx="3">
                  <c:v>57.136612021857921</c:v>
                </c:pt>
                <c:pt idx="4">
                  <c:v>101.28415300546447</c:v>
                </c:pt>
                <c:pt idx="5">
                  <c:v>135.03825136612022</c:v>
                </c:pt>
                <c:pt idx="6">
                  <c:v>157.63934426229508</c:v>
                </c:pt>
                <c:pt idx="7">
                  <c:v>144.91803278688525</c:v>
                </c:pt>
                <c:pt idx="8">
                  <c:v>117.97267759562841</c:v>
                </c:pt>
                <c:pt idx="9">
                  <c:v>106.38797814207651</c:v>
                </c:pt>
                <c:pt idx="10">
                  <c:v>93.852459016393439</c:v>
                </c:pt>
                <c:pt idx="11">
                  <c:v>76.748633879781423</c:v>
                </c:pt>
                <c:pt idx="12">
                  <c:v>66.448087431693992</c:v>
                </c:pt>
                <c:pt idx="13">
                  <c:v>58.732240437158467</c:v>
                </c:pt>
                <c:pt idx="14">
                  <c:v>49.540983606557376</c:v>
                </c:pt>
                <c:pt idx="15">
                  <c:v>43.344262295081968</c:v>
                </c:pt>
                <c:pt idx="16">
                  <c:v>36.907103825136609</c:v>
                </c:pt>
                <c:pt idx="17">
                  <c:v>33.595628415300546</c:v>
                </c:pt>
                <c:pt idx="18">
                  <c:v>31.562841530054644</c:v>
                </c:pt>
                <c:pt idx="19">
                  <c:v>30.885245901639344</c:v>
                </c:pt>
                <c:pt idx="20">
                  <c:v>27.934426229508198</c:v>
                </c:pt>
                <c:pt idx="21">
                  <c:v>24.349726775956285</c:v>
                </c:pt>
                <c:pt idx="22">
                  <c:v>21.688524590163933</c:v>
                </c:pt>
                <c:pt idx="23">
                  <c:v>21.284153005464482</c:v>
                </c:pt>
              </c:numCache>
            </c:numRef>
          </c:val>
        </c:ser>
        <c:ser>
          <c:idx val="1"/>
          <c:order val="1"/>
          <c:tx>
            <c:strRef>
              <c:f>'Hourly Totals'!$C$2</c:f>
              <c:strCache>
                <c:ptCount val="1"/>
                <c:pt idx="0">
                  <c:v>CAR DERIVED VAN</c:v>
                </c:pt>
              </c:strCache>
            </c:strRef>
          </c:tx>
          <c:cat>
            <c:numRef>
              <c:f>'Hourly Totals'!$A$29:$A$52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'Hourly Totals'!$C$29:$C$52</c:f>
              <c:numCache>
                <c:formatCode>0</c:formatCode>
                <c:ptCount val="24"/>
                <c:pt idx="0">
                  <c:v>16.612021857923498</c:v>
                </c:pt>
                <c:pt idx="1">
                  <c:v>13.191256830601093</c:v>
                </c:pt>
                <c:pt idx="2">
                  <c:v>15.748633879781421</c:v>
                </c:pt>
                <c:pt idx="3">
                  <c:v>23.202185792349727</c:v>
                </c:pt>
                <c:pt idx="4">
                  <c:v>56.234972677595628</c:v>
                </c:pt>
                <c:pt idx="5">
                  <c:v>147.87978142076503</c:v>
                </c:pt>
                <c:pt idx="6">
                  <c:v>178.33333333333334</c:v>
                </c:pt>
                <c:pt idx="7">
                  <c:v>126.90163934426229</c:v>
                </c:pt>
                <c:pt idx="8">
                  <c:v>100.06010928961749</c:v>
                </c:pt>
                <c:pt idx="9">
                  <c:v>92.841530054644807</c:v>
                </c:pt>
                <c:pt idx="10">
                  <c:v>87.699453551912569</c:v>
                </c:pt>
                <c:pt idx="11">
                  <c:v>79.437158469945359</c:v>
                </c:pt>
                <c:pt idx="12">
                  <c:v>73.404371584699447</c:v>
                </c:pt>
                <c:pt idx="13">
                  <c:v>68.989071038251367</c:v>
                </c:pt>
                <c:pt idx="14">
                  <c:v>65.442622950819668</c:v>
                </c:pt>
                <c:pt idx="15">
                  <c:v>61.519125683060111</c:v>
                </c:pt>
                <c:pt idx="16">
                  <c:v>50.535519125683059</c:v>
                </c:pt>
                <c:pt idx="17">
                  <c:v>52.748633879781423</c:v>
                </c:pt>
                <c:pt idx="18">
                  <c:v>44.939890710382514</c:v>
                </c:pt>
                <c:pt idx="19">
                  <c:v>36.863387978142079</c:v>
                </c:pt>
                <c:pt idx="20">
                  <c:v>33.076502732240435</c:v>
                </c:pt>
                <c:pt idx="21">
                  <c:v>32.300546448087431</c:v>
                </c:pt>
                <c:pt idx="22">
                  <c:v>29.256830601092897</c:v>
                </c:pt>
                <c:pt idx="23">
                  <c:v>24.759562841530055</c:v>
                </c:pt>
              </c:numCache>
            </c:numRef>
          </c:val>
        </c:ser>
        <c:ser>
          <c:idx val="2"/>
          <c:order val="2"/>
          <c:tx>
            <c:strRef>
              <c:f>'Hourly Totals'!$D$2</c:f>
              <c:strCache>
                <c:ptCount val="1"/>
                <c:pt idx="0">
                  <c:v>INSULATED VAN</c:v>
                </c:pt>
              </c:strCache>
            </c:strRef>
          </c:tx>
          <c:cat>
            <c:numRef>
              <c:f>'Hourly Totals'!$A$29:$A$52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'Hourly Totals'!$D$29:$D$52</c:f>
              <c:numCache>
                <c:formatCode>0</c:formatCode>
                <c:ptCount val="24"/>
                <c:pt idx="0">
                  <c:v>21.84153005464481</c:v>
                </c:pt>
                <c:pt idx="1">
                  <c:v>26.453551912568305</c:v>
                </c:pt>
                <c:pt idx="2">
                  <c:v>38.010928961748633</c:v>
                </c:pt>
                <c:pt idx="3">
                  <c:v>56.158469945355193</c:v>
                </c:pt>
                <c:pt idx="4">
                  <c:v>92.393442622950815</c:v>
                </c:pt>
                <c:pt idx="5">
                  <c:v>116.73770491803279</c:v>
                </c:pt>
                <c:pt idx="6">
                  <c:v>98.63387978142076</c:v>
                </c:pt>
                <c:pt idx="7">
                  <c:v>78.639344262295083</c:v>
                </c:pt>
                <c:pt idx="8">
                  <c:v>65.114754098360649</c:v>
                </c:pt>
                <c:pt idx="9">
                  <c:v>57.879781420765028</c:v>
                </c:pt>
                <c:pt idx="10">
                  <c:v>51.535519125683059</c:v>
                </c:pt>
                <c:pt idx="11">
                  <c:v>44.907103825136609</c:v>
                </c:pt>
                <c:pt idx="12">
                  <c:v>36.907103825136609</c:v>
                </c:pt>
                <c:pt idx="13">
                  <c:v>31.469945355191257</c:v>
                </c:pt>
                <c:pt idx="14">
                  <c:v>28.683060109289617</c:v>
                </c:pt>
                <c:pt idx="15">
                  <c:v>22.327868852459016</c:v>
                </c:pt>
                <c:pt idx="16">
                  <c:v>16.431693989071039</c:v>
                </c:pt>
                <c:pt idx="17">
                  <c:v>16.338797814207652</c:v>
                </c:pt>
                <c:pt idx="18">
                  <c:v>22.300546448087431</c:v>
                </c:pt>
                <c:pt idx="19">
                  <c:v>26.442622950819672</c:v>
                </c:pt>
                <c:pt idx="20">
                  <c:v>22.628415300546447</c:v>
                </c:pt>
                <c:pt idx="21">
                  <c:v>20.907103825136613</c:v>
                </c:pt>
                <c:pt idx="22">
                  <c:v>17.224043715846996</c:v>
                </c:pt>
                <c:pt idx="23">
                  <c:v>17.027322404371585</c:v>
                </c:pt>
              </c:numCache>
            </c:numRef>
          </c:val>
        </c:ser>
        <c:ser>
          <c:idx val="3"/>
          <c:order val="3"/>
          <c:tx>
            <c:strRef>
              <c:f>'Hourly Totals'!$E$2</c:f>
              <c:strCache>
                <c:ptCount val="1"/>
                <c:pt idx="0">
                  <c:v>TIPPER</c:v>
                </c:pt>
              </c:strCache>
            </c:strRef>
          </c:tx>
          <c:cat>
            <c:numRef>
              <c:f>'Hourly Totals'!$A$29:$A$52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'Hourly Totals'!$E$29:$E$52</c:f>
              <c:numCache>
                <c:formatCode>0</c:formatCode>
                <c:ptCount val="24"/>
                <c:pt idx="0">
                  <c:v>8.6721311475409841</c:v>
                </c:pt>
                <c:pt idx="1">
                  <c:v>7.1693989071038251</c:v>
                </c:pt>
                <c:pt idx="2">
                  <c:v>8.890710382513662</c:v>
                </c:pt>
                <c:pt idx="3">
                  <c:v>14.21311475409836</c:v>
                </c:pt>
                <c:pt idx="4">
                  <c:v>24.584699453551913</c:v>
                </c:pt>
                <c:pt idx="5">
                  <c:v>73.546448087431699</c:v>
                </c:pt>
                <c:pt idx="6">
                  <c:v>108.08743169398907</c:v>
                </c:pt>
                <c:pt idx="7">
                  <c:v>98.93442622950819</c:v>
                </c:pt>
                <c:pt idx="8">
                  <c:v>85.136612021857928</c:v>
                </c:pt>
                <c:pt idx="9">
                  <c:v>87.322404371584696</c:v>
                </c:pt>
                <c:pt idx="10">
                  <c:v>76.393442622950815</c:v>
                </c:pt>
                <c:pt idx="11">
                  <c:v>69.306010928961754</c:v>
                </c:pt>
                <c:pt idx="12">
                  <c:v>73.721311475409834</c:v>
                </c:pt>
                <c:pt idx="13">
                  <c:v>63.114754098360656</c:v>
                </c:pt>
                <c:pt idx="14">
                  <c:v>44.114754098360656</c:v>
                </c:pt>
                <c:pt idx="15">
                  <c:v>27.666666666666668</c:v>
                </c:pt>
                <c:pt idx="16">
                  <c:v>15.39344262295082</c:v>
                </c:pt>
                <c:pt idx="17">
                  <c:v>11.475409836065573</c:v>
                </c:pt>
                <c:pt idx="18">
                  <c:v>11.448087431693988</c:v>
                </c:pt>
                <c:pt idx="19">
                  <c:v>12.502732240437158</c:v>
                </c:pt>
                <c:pt idx="20">
                  <c:v>14.972677595628415</c:v>
                </c:pt>
                <c:pt idx="21">
                  <c:v>12.644808743169399</c:v>
                </c:pt>
                <c:pt idx="22">
                  <c:v>12.770491803278688</c:v>
                </c:pt>
                <c:pt idx="23">
                  <c:v>12.071038251366121</c:v>
                </c:pt>
              </c:numCache>
            </c:numRef>
          </c:val>
        </c:ser>
        <c:ser>
          <c:idx val="4"/>
          <c:order val="4"/>
          <c:tx>
            <c:strRef>
              <c:f>'Hourly Totals'!$F$2</c:f>
              <c:strCache>
                <c:ptCount val="1"/>
                <c:pt idx="0">
                  <c:v>PANEL VAN</c:v>
                </c:pt>
              </c:strCache>
            </c:strRef>
          </c:tx>
          <c:cat>
            <c:numRef>
              <c:f>'Hourly Totals'!$A$29:$A$52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'Hourly Totals'!$F$29:$F$52</c:f>
              <c:numCache>
                <c:formatCode>0</c:formatCode>
                <c:ptCount val="24"/>
                <c:pt idx="0">
                  <c:v>155.27322404371586</c:v>
                </c:pt>
                <c:pt idx="1">
                  <c:v>163.36612021857923</c:v>
                </c:pt>
                <c:pt idx="2">
                  <c:v>205.59016393442624</c:v>
                </c:pt>
                <c:pt idx="3">
                  <c:v>308.4590163934426</c:v>
                </c:pt>
                <c:pt idx="4">
                  <c:v>615.70491803278685</c:v>
                </c:pt>
                <c:pt idx="5">
                  <c:v>1424.0710382513662</c:v>
                </c:pt>
                <c:pt idx="6">
                  <c:v>1808.4480874316939</c:v>
                </c:pt>
                <c:pt idx="7">
                  <c:v>1458.3715846994535</c:v>
                </c:pt>
                <c:pt idx="8">
                  <c:v>1263.5191256830601</c:v>
                </c:pt>
                <c:pt idx="9">
                  <c:v>1192.4535519125684</c:v>
                </c:pt>
                <c:pt idx="10">
                  <c:v>1094.4918032786886</c:v>
                </c:pt>
                <c:pt idx="11">
                  <c:v>975.35519125683061</c:v>
                </c:pt>
                <c:pt idx="12">
                  <c:v>885.53005464480873</c:v>
                </c:pt>
                <c:pt idx="13">
                  <c:v>789.25683060109293</c:v>
                </c:pt>
                <c:pt idx="14">
                  <c:v>705.22950819672133</c:v>
                </c:pt>
                <c:pt idx="15">
                  <c:v>621.15846994535514</c:v>
                </c:pt>
                <c:pt idx="16">
                  <c:v>482.42622950819674</c:v>
                </c:pt>
                <c:pt idx="17">
                  <c:v>443.18032786885249</c:v>
                </c:pt>
                <c:pt idx="18">
                  <c:v>360.63934426229508</c:v>
                </c:pt>
                <c:pt idx="19">
                  <c:v>289.38251366120221</c:v>
                </c:pt>
                <c:pt idx="20">
                  <c:v>256.20218579234972</c:v>
                </c:pt>
                <c:pt idx="21">
                  <c:v>235.38797814207649</c:v>
                </c:pt>
                <c:pt idx="22">
                  <c:v>220.47540983606558</c:v>
                </c:pt>
                <c:pt idx="23">
                  <c:v>199.84153005464481</c:v>
                </c:pt>
              </c:numCache>
            </c:numRef>
          </c:val>
        </c:ser>
        <c:ser>
          <c:idx val="5"/>
          <c:order val="5"/>
          <c:tx>
            <c:strRef>
              <c:f>'Hourly Totals'!$G$2</c:f>
              <c:strCache>
                <c:ptCount val="1"/>
                <c:pt idx="0">
                  <c:v>OTHER LGV</c:v>
                </c:pt>
              </c:strCache>
            </c:strRef>
          </c:tx>
          <c:cat>
            <c:numRef>
              <c:f>'Hourly Totals'!$A$29:$A$52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'Hourly Totals'!$G$29:$G$52</c:f>
              <c:numCache>
                <c:formatCode>0</c:formatCode>
                <c:ptCount val="24"/>
                <c:pt idx="0">
                  <c:v>33.360655737704917</c:v>
                </c:pt>
                <c:pt idx="1">
                  <c:v>31.792349726775956</c:v>
                </c:pt>
                <c:pt idx="2">
                  <c:v>37.568306010928964</c:v>
                </c:pt>
                <c:pt idx="3">
                  <c:v>54.639344262295083</c:v>
                </c:pt>
                <c:pt idx="4">
                  <c:v>88.825136612021865</c:v>
                </c:pt>
                <c:pt idx="5">
                  <c:v>219.61202185792351</c:v>
                </c:pt>
                <c:pt idx="6">
                  <c:v>280.47540983606558</c:v>
                </c:pt>
                <c:pt idx="7">
                  <c:v>242.95628415300547</c:v>
                </c:pt>
                <c:pt idx="8">
                  <c:v>230.63934426229508</c:v>
                </c:pt>
                <c:pt idx="9">
                  <c:v>234.20218579234972</c:v>
                </c:pt>
                <c:pt idx="10">
                  <c:v>214.51912568306011</c:v>
                </c:pt>
                <c:pt idx="11">
                  <c:v>189.4863387978142</c:v>
                </c:pt>
                <c:pt idx="12">
                  <c:v>173.88524590163934</c:v>
                </c:pt>
                <c:pt idx="13">
                  <c:v>151.96174863387978</c:v>
                </c:pt>
                <c:pt idx="14">
                  <c:v>127.56830601092896</c:v>
                </c:pt>
                <c:pt idx="15">
                  <c:v>106.44808743169399</c:v>
                </c:pt>
                <c:pt idx="16">
                  <c:v>84.683060109289613</c:v>
                </c:pt>
                <c:pt idx="17">
                  <c:v>78.972677595628411</c:v>
                </c:pt>
                <c:pt idx="18">
                  <c:v>69.710382513661202</c:v>
                </c:pt>
                <c:pt idx="19">
                  <c:v>58.147540983606561</c:v>
                </c:pt>
                <c:pt idx="20">
                  <c:v>52.180327868852459</c:v>
                </c:pt>
                <c:pt idx="21">
                  <c:v>49.912568306010932</c:v>
                </c:pt>
                <c:pt idx="22">
                  <c:v>44.475409836065573</c:v>
                </c:pt>
                <c:pt idx="23">
                  <c:v>44.846994535519123</c:v>
                </c:pt>
              </c:numCache>
            </c:numRef>
          </c:val>
        </c:ser>
        <c:ser>
          <c:idx val="6"/>
          <c:order val="6"/>
          <c:tx>
            <c:strRef>
              <c:f>'Hourly Totals'!$H$2</c:f>
              <c:strCache>
                <c:ptCount val="1"/>
                <c:pt idx="0">
                  <c:v>OTHER HGV</c:v>
                </c:pt>
              </c:strCache>
            </c:strRef>
          </c:tx>
          <c:cat>
            <c:numRef>
              <c:f>'Hourly Totals'!$A$29:$A$52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'Hourly Totals'!$H$29:$H$52</c:f>
              <c:numCache>
                <c:formatCode>0</c:formatCode>
                <c:ptCount val="24"/>
                <c:pt idx="0">
                  <c:v>32.863387978142079</c:v>
                </c:pt>
                <c:pt idx="1">
                  <c:v>30.42622950819672</c:v>
                </c:pt>
                <c:pt idx="2">
                  <c:v>36.704918032786885</c:v>
                </c:pt>
                <c:pt idx="3">
                  <c:v>47.147540983606561</c:v>
                </c:pt>
                <c:pt idx="4">
                  <c:v>84.163934426229503</c:v>
                </c:pt>
                <c:pt idx="5">
                  <c:v>176.87431693989072</c:v>
                </c:pt>
                <c:pt idx="6">
                  <c:v>244.39890710382514</c:v>
                </c:pt>
                <c:pt idx="7">
                  <c:v>212.10382513661202</c:v>
                </c:pt>
                <c:pt idx="8">
                  <c:v>196.79234972677597</c:v>
                </c:pt>
                <c:pt idx="9">
                  <c:v>182.75956284153006</c:v>
                </c:pt>
                <c:pt idx="10">
                  <c:v>159.23497267759564</c:v>
                </c:pt>
                <c:pt idx="11">
                  <c:v>138.26229508196721</c:v>
                </c:pt>
                <c:pt idx="12">
                  <c:v>128.8360655737705</c:v>
                </c:pt>
                <c:pt idx="13">
                  <c:v>114.36612021857924</c:v>
                </c:pt>
                <c:pt idx="14">
                  <c:v>94.163934426229503</c:v>
                </c:pt>
                <c:pt idx="15">
                  <c:v>63.245901639344261</c:v>
                </c:pt>
                <c:pt idx="16">
                  <c:v>44.125683060109289</c:v>
                </c:pt>
                <c:pt idx="17">
                  <c:v>33.819672131147541</c:v>
                </c:pt>
                <c:pt idx="18">
                  <c:v>32.699453551912569</c:v>
                </c:pt>
                <c:pt idx="19">
                  <c:v>40.311475409836063</c:v>
                </c:pt>
                <c:pt idx="20">
                  <c:v>42.73770491803279</c:v>
                </c:pt>
                <c:pt idx="21">
                  <c:v>37.437158469945352</c:v>
                </c:pt>
                <c:pt idx="22">
                  <c:v>35.852459016393439</c:v>
                </c:pt>
                <c:pt idx="23">
                  <c:v>34.972677595628419</c:v>
                </c:pt>
              </c:numCache>
            </c:numRef>
          </c:val>
        </c:ser>
        <c:dLbls>
          <c:showLegendKey val="0"/>
          <c:showVal val="0"/>
          <c:showCatName val="0"/>
          <c:showSerName val="0"/>
          <c:showPercent val="0"/>
          <c:showBubbleSize val="0"/>
        </c:dLbls>
        <c:axId val="107628032"/>
        <c:axId val="107629568"/>
      </c:areaChart>
      <c:catAx>
        <c:axId val="107628032"/>
        <c:scaling>
          <c:orientation val="minMax"/>
        </c:scaling>
        <c:delete val="0"/>
        <c:axPos val="b"/>
        <c:numFmt formatCode="General" sourceLinked="1"/>
        <c:majorTickMark val="out"/>
        <c:minorTickMark val="none"/>
        <c:tickLblPos val="nextTo"/>
        <c:crossAx val="107629568"/>
        <c:crosses val="autoZero"/>
        <c:auto val="1"/>
        <c:lblAlgn val="ctr"/>
        <c:lblOffset val="100"/>
        <c:noMultiLvlLbl val="0"/>
      </c:catAx>
      <c:valAx>
        <c:axId val="107629568"/>
        <c:scaling>
          <c:orientation val="minMax"/>
        </c:scaling>
        <c:delete val="0"/>
        <c:axPos val="l"/>
        <c:majorGridlines/>
        <c:title>
          <c:tx>
            <c:rich>
              <a:bodyPr rot="-5400000" vert="horz"/>
              <a:lstStyle/>
              <a:p>
                <a:pPr>
                  <a:defRPr/>
                </a:pPr>
                <a:r>
                  <a:rPr lang="en-GB" dirty="0" smtClean="0"/>
                  <a:t>Average vehicle</a:t>
                </a:r>
                <a:r>
                  <a:rPr lang="en-GB" baseline="0" dirty="0" smtClean="0"/>
                  <a:t> flow</a:t>
                </a:r>
                <a:endParaRPr lang="en-GB" dirty="0"/>
              </a:p>
            </c:rich>
          </c:tx>
          <c:layout/>
          <c:overlay val="0"/>
        </c:title>
        <c:numFmt formatCode="#,##0" sourceLinked="0"/>
        <c:majorTickMark val="out"/>
        <c:minorTickMark val="none"/>
        <c:tickLblPos val="nextTo"/>
        <c:crossAx val="107628032"/>
        <c:crosses val="autoZero"/>
        <c:crossBetween val="midCat"/>
      </c:valAx>
    </c:plotArea>
    <c:legend>
      <c:legendPos val="b"/>
      <c:layout/>
      <c:overlay val="0"/>
    </c:legend>
    <c:plotVisOnly val="1"/>
    <c:dispBlanksAs val="zero"/>
    <c:showDLblsOverMax val="0"/>
  </c:chart>
  <c:txPr>
    <a:bodyPr/>
    <a:lstStyle/>
    <a:p>
      <a:pPr>
        <a:defRPr>
          <a:latin typeface="NJFont Book" panose="020B0503020304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A94FA-347E-45D4-A99D-C2943FBD0211}" type="datetimeFigureOut">
              <a:rPr lang="en-GB" smtClean="0"/>
              <a:t>01/08/2018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3FB63-721D-4F1B-A7D6-303CEC62BC41}" type="slidenum">
              <a:rPr lang="en-GB" smtClean="0"/>
              <a:t>‹#›</a:t>
            </a:fld>
            <a:endParaRPr lang="en-GB"/>
          </a:p>
        </p:txBody>
      </p:sp>
    </p:spTree>
    <p:extLst>
      <p:ext uri="{BB962C8B-B14F-4D97-AF65-F5344CB8AC3E}">
        <p14:creationId xmlns:p14="http://schemas.microsoft.com/office/powerpoint/2010/main" val="284984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67FA0C-9FF6-49E4-8915-1F7BB91A3FB6}" type="slidenum">
              <a:rPr lang="en-GB" smtClean="0"/>
              <a:t>1</a:t>
            </a:fld>
            <a:endParaRPr lang="en-GB"/>
          </a:p>
        </p:txBody>
      </p:sp>
    </p:spTree>
    <p:extLst>
      <p:ext uri="{BB962C8B-B14F-4D97-AF65-F5344CB8AC3E}">
        <p14:creationId xmlns:p14="http://schemas.microsoft.com/office/powerpoint/2010/main" val="307845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3FB63-721D-4F1B-A7D6-303CEC62BC41}" type="slidenum">
              <a:rPr lang="en-GB" smtClean="0"/>
              <a:t>2</a:t>
            </a:fld>
            <a:endParaRPr lang="en-GB"/>
          </a:p>
        </p:txBody>
      </p:sp>
    </p:spTree>
    <p:extLst>
      <p:ext uri="{BB962C8B-B14F-4D97-AF65-F5344CB8AC3E}">
        <p14:creationId xmlns:p14="http://schemas.microsoft.com/office/powerpoint/2010/main" val="75228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6275D1D-4713-49BB-B744-191D4BDA21E7}"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13838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We are looking at other ways to reduce congestion, here are some of them but there are more including water</a:t>
            </a:r>
            <a:r>
              <a:rPr lang="en-GB" baseline="0" dirty="0" smtClean="0">
                <a:solidFill>
                  <a:schemeClr val="tx1"/>
                </a:solidFill>
              </a:rPr>
              <a:t> </a:t>
            </a:r>
            <a:r>
              <a:rPr lang="en-GB" dirty="0" smtClean="0">
                <a:solidFill>
                  <a:schemeClr val="tx1"/>
                </a:solidFill>
              </a:rPr>
              <a:t>and</a:t>
            </a:r>
            <a:r>
              <a:rPr lang="en-GB" baseline="0" dirty="0" smtClean="0">
                <a:solidFill>
                  <a:schemeClr val="tx1"/>
                </a:solidFill>
              </a:rPr>
              <a:t> rail alternatives</a:t>
            </a:r>
          </a:p>
          <a:p>
            <a:endParaRPr lang="en-GB" baseline="0" dirty="0" smtClean="0">
              <a:solidFill>
                <a:schemeClr val="tx1"/>
              </a:solidFill>
            </a:endParaRPr>
          </a:p>
          <a:p>
            <a:pPr marL="228600" lvl="0" indent="-228600">
              <a:lnSpc>
                <a:spcPct val="105000"/>
              </a:lnSpc>
              <a:spcAft>
                <a:spcPts val="314"/>
              </a:spcAft>
              <a:buFont typeface="Arial" panose="020B0604020202020204" pitchFamily="34" charset="0"/>
              <a:buAutoNum type="arabicPeriod"/>
            </a:pPr>
            <a:r>
              <a:rPr lang="en-GB" sz="1200" baseline="0" dirty="0" smtClean="0">
                <a:solidFill>
                  <a:schemeClr val="bg1"/>
                </a:solidFill>
                <a:latin typeface="NJFont Book" panose="020B0503020304020204" pitchFamily="34" charset="0"/>
                <a:ea typeface="Calibri"/>
                <a:cs typeface="Times New Roman"/>
              </a:rPr>
              <a:t>External partnerships with business – transformational schemes, major estates and servicing sector</a:t>
            </a:r>
          </a:p>
          <a:p>
            <a:pPr marL="228600" lvl="0" indent="-228600">
              <a:lnSpc>
                <a:spcPct val="105000"/>
              </a:lnSpc>
              <a:spcAft>
                <a:spcPts val="314"/>
              </a:spcAft>
              <a:buFont typeface="Arial" panose="020B0604020202020204" pitchFamily="34" charset="0"/>
              <a:buAutoNum type="arabicPeriod"/>
            </a:pPr>
            <a:r>
              <a:rPr lang="en-GB" sz="1200" baseline="0" dirty="0" smtClean="0">
                <a:solidFill>
                  <a:schemeClr val="bg1"/>
                </a:solidFill>
                <a:latin typeface="NJFont Book" panose="020B0503020304020204" pitchFamily="34" charset="0"/>
                <a:ea typeface="Calibri"/>
                <a:cs typeface="Times New Roman"/>
              </a:rPr>
              <a:t>Demonstrators – testing different aspects, what can work for business and London, developing toolkits to support wider adoption of those that show benefit</a:t>
            </a:r>
          </a:p>
          <a:p>
            <a:pPr marL="228600" lvl="0" indent="-228600">
              <a:lnSpc>
                <a:spcPct val="105000"/>
              </a:lnSpc>
              <a:spcAft>
                <a:spcPts val="314"/>
              </a:spcAft>
              <a:buFont typeface="Arial" panose="020B0604020202020204" pitchFamily="34" charset="0"/>
              <a:buAutoNum type="arabicPeriod"/>
            </a:pPr>
            <a:r>
              <a:rPr lang="en-GB" sz="1200" baseline="0" dirty="0" smtClean="0">
                <a:solidFill>
                  <a:schemeClr val="bg1"/>
                </a:solidFill>
                <a:latin typeface="NJFont Book" panose="020B0503020304020204" pitchFamily="34" charset="0"/>
                <a:ea typeface="Calibri"/>
                <a:cs typeface="Times New Roman"/>
              </a:rPr>
              <a:t>Data – digitising LLCS, traffic data and loading, height and weight restrictions on TLRN</a:t>
            </a:r>
          </a:p>
          <a:p>
            <a:pPr marL="228600" lvl="0" indent="-228600">
              <a:lnSpc>
                <a:spcPct val="105000"/>
              </a:lnSpc>
              <a:spcAft>
                <a:spcPts val="314"/>
              </a:spcAft>
              <a:buFont typeface="Arial" panose="020B0604020202020204" pitchFamily="34" charset="0"/>
              <a:buAutoNum type="arabicPeriod"/>
            </a:pPr>
            <a:r>
              <a:rPr lang="en-GB" sz="1200" baseline="0" dirty="0" smtClean="0">
                <a:solidFill>
                  <a:schemeClr val="bg1"/>
                </a:solidFill>
                <a:latin typeface="NJFont Book" panose="020B0503020304020204" pitchFamily="34" charset="0"/>
                <a:ea typeface="Calibri"/>
                <a:cs typeface="Times New Roman"/>
              </a:rPr>
              <a:t>Toolkits – 3 published this year</a:t>
            </a:r>
          </a:p>
          <a:p>
            <a:pPr marL="228600" lvl="0" indent="-228600">
              <a:lnSpc>
                <a:spcPct val="105000"/>
              </a:lnSpc>
              <a:spcAft>
                <a:spcPts val="314"/>
              </a:spcAft>
              <a:buFont typeface="Arial" panose="020B0604020202020204" pitchFamily="34" charset="0"/>
              <a:buAutoNum type="arabicPeriod"/>
            </a:pPr>
            <a:r>
              <a:rPr lang="en-GB" baseline="0" dirty="0" smtClean="0">
                <a:solidFill>
                  <a:schemeClr val="tx1"/>
                </a:solidFill>
              </a:rPr>
              <a:t>TfL land - we are in the process of identifying any surplus land across our estate, some of which could be suitable for freight and servicing – </a:t>
            </a:r>
            <a:r>
              <a:rPr lang="en-GB" sz="1200" kern="1200" dirty="0" smtClean="0">
                <a:solidFill>
                  <a:schemeClr val="tx1"/>
                </a:solidFill>
                <a:effectLst/>
                <a:latin typeface="+mn-lt"/>
                <a:ea typeface="+mn-ea"/>
                <a:cs typeface="+mn-cs"/>
              </a:rPr>
              <a:t>aims to let surplus space</a:t>
            </a:r>
          </a:p>
          <a:p>
            <a:pPr marL="228600" lvl="0" indent="-228600">
              <a:lnSpc>
                <a:spcPct val="105000"/>
              </a:lnSpc>
              <a:spcAft>
                <a:spcPts val="314"/>
              </a:spcAft>
              <a:buFont typeface="Arial" panose="020B0604020202020204" pitchFamily="34" charset="0"/>
              <a:buAutoNum type="arabicPeriod"/>
            </a:pPr>
            <a:r>
              <a:rPr lang="en-GB" sz="1200" kern="1200" baseline="0" dirty="0" smtClean="0">
                <a:solidFill>
                  <a:schemeClr val="tx1"/>
                </a:solidFill>
                <a:effectLst/>
                <a:latin typeface="+mn-lt"/>
                <a:ea typeface="+mn-ea"/>
                <a:cs typeface="+mn-cs"/>
              </a:rPr>
              <a:t>Safety, FORS, CLOCS, DVS</a:t>
            </a:r>
          </a:p>
          <a:p>
            <a:pPr marL="228600" lvl="0" indent="-228600">
              <a:lnSpc>
                <a:spcPct val="105000"/>
              </a:lnSpc>
              <a:spcAft>
                <a:spcPts val="314"/>
              </a:spcAft>
              <a:buFont typeface="Arial" panose="020B0604020202020204" pitchFamily="34" charset="0"/>
              <a:buAutoNum type="arabicPeriod"/>
            </a:pPr>
            <a:r>
              <a:rPr lang="en-GB" sz="1200" kern="1200" baseline="0" dirty="0" smtClean="0">
                <a:solidFill>
                  <a:schemeClr val="tx1"/>
                </a:solidFill>
                <a:effectLst/>
                <a:latin typeface="+mn-lt"/>
                <a:ea typeface="+mn-ea"/>
                <a:cs typeface="+mn-cs"/>
              </a:rPr>
              <a:t>Environment - </a:t>
            </a:r>
            <a:r>
              <a:rPr lang="en-GB" sz="1200" kern="1200" baseline="0" dirty="0" err="1" smtClean="0">
                <a:solidFill>
                  <a:schemeClr val="tx1"/>
                </a:solidFill>
                <a:effectLst/>
                <a:latin typeface="+mn-lt"/>
                <a:ea typeface="+mn-ea"/>
                <a:cs typeface="+mn-cs"/>
              </a:rPr>
              <a:t>LoCity</a:t>
            </a:r>
            <a:endParaRPr lang="en-GB" baseline="0" dirty="0" smtClean="0">
              <a:solidFill>
                <a:schemeClr val="tx1"/>
              </a:solidFill>
            </a:endParaRPr>
          </a:p>
          <a:p>
            <a:endParaRPr lang="en-GB"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smtClean="0">
                <a:solidFill>
                  <a:schemeClr val="tx1"/>
                </a:solidFill>
                <a:latin typeface="NJFont Light" panose="020B0303020304020204" pitchFamily="34" charset="0"/>
              </a:rPr>
              <a:t>Working together we want to tell others about those successes and how we worked in partnership to support the Mayor’s transport strategy. We would be happy to work with you to promote the good things you are doing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3D10F020-1009-4775-94D9-78FE1353C616}" type="slidenum">
              <a:rPr lang="en-GB" smtClean="0"/>
              <a:t>4</a:t>
            </a:fld>
            <a:endParaRPr lang="en-GB"/>
          </a:p>
        </p:txBody>
      </p:sp>
    </p:spTree>
    <p:extLst>
      <p:ext uri="{BB962C8B-B14F-4D97-AF65-F5344CB8AC3E}">
        <p14:creationId xmlns:p14="http://schemas.microsoft.com/office/powerpoint/2010/main" val="3892793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000" dirty="0" smtClean="0">
                <a:latin typeface="+mn-lt"/>
              </a:rPr>
              <a:t>At </a:t>
            </a:r>
            <a:r>
              <a:rPr lang="en-US" sz="2000" dirty="0" err="1" smtClean="0">
                <a:latin typeface="+mn-lt"/>
              </a:rPr>
              <a:t>TfL</a:t>
            </a:r>
            <a:r>
              <a:rPr lang="en-US" sz="2000" dirty="0" smtClean="0">
                <a:latin typeface="+mn-lt"/>
              </a:rPr>
              <a:t> we have expertise</a:t>
            </a:r>
            <a:r>
              <a:rPr lang="en-US" sz="2000" baseline="0" dirty="0" smtClean="0">
                <a:latin typeface="+mn-lt"/>
              </a:rPr>
              <a:t> across all areas focused on freight</a:t>
            </a:r>
          </a:p>
          <a:p>
            <a:r>
              <a:rPr lang="en-US" sz="2000" baseline="0" dirty="0" smtClean="0">
                <a:latin typeface="+mn-lt"/>
              </a:rPr>
              <a:t>Transport strategy team ensure we reflect the MTS desired outcomes relating to freight</a:t>
            </a:r>
          </a:p>
          <a:p>
            <a:r>
              <a:rPr lang="en-US" sz="2000" baseline="0" dirty="0" smtClean="0">
                <a:latin typeface="+mn-lt"/>
              </a:rPr>
              <a:t>Delivery Planning team work with industry to ensure safety and environmental standards are set and achieved</a:t>
            </a:r>
          </a:p>
          <a:p>
            <a:r>
              <a:rPr lang="en-US" sz="2000" baseline="0" dirty="0" smtClean="0">
                <a:latin typeface="+mn-lt"/>
              </a:rPr>
              <a:t>Strategy and network development deliver the change to places using the healthy streets criteria, and ensure delivery and servicing can take place efficiently</a:t>
            </a:r>
          </a:p>
          <a:p>
            <a:r>
              <a:rPr lang="en-US" sz="2000" baseline="0" dirty="0" smtClean="0">
                <a:latin typeface="+mn-lt"/>
              </a:rPr>
              <a:t>Works Planning – work with industry to </a:t>
            </a:r>
            <a:r>
              <a:rPr lang="en-US" sz="2000" baseline="0" dirty="0" err="1" smtClean="0">
                <a:latin typeface="+mn-lt"/>
              </a:rPr>
              <a:t>minimise</a:t>
            </a:r>
            <a:r>
              <a:rPr lang="en-US" sz="2000" baseline="0" dirty="0" smtClean="0">
                <a:latin typeface="+mn-lt"/>
              </a:rPr>
              <a:t> network disruption</a:t>
            </a:r>
          </a:p>
          <a:p>
            <a:r>
              <a:rPr lang="en-US" sz="2000" baseline="0" dirty="0" smtClean="0">
                <a:latin typeface="+mn-lt"/>
              </a:rPr>
              <a:t>Nation and regional partnerships maintain dialogue with freight stakeholder representatives FTA and RHA</a:t>
            </a:r>
          </a:p>
          <a:p>
            <a:r>
              <a:rPr lang="en-US" sz="2000" baseline="0" dirty="0" smtClean="0">
                <a:latin typeface="+mn-lt"/>
              </a:rPr>
              <a:t>Enforcement team – are there to ensure compliance</a:t>
            </a:r>
          </a:p>
          <a:p>
            <a:r>
              <a:rPr lang="en-US" sz="2000" baseline="0" dirty="0" smtClean="0">
                <a:latin typeface="+mn-lt"/>
              </a:rPr>
              <a:t>TDM – next slide</a:t>
            </a:r>
            <a:endParaRPr lang="en-US" sz="2000" dirty="0" smtClean="0">
              <a:latin typeface="+mn-lt"/>
            </a:endParaRPr>
          </a:p>
          <a:p>
            <a:endParaRPr lang="en-GB" dirty="0"/>
          </a:p>
        </p:txBody>
      </p:sp>
      <p:sp>
        <p:nvSpPr>
          <p:cNvPr id="4" name="Slide Number Placeholder 3"/>
          <p:cNvSpPr>
            <a:spLocks noGrp="1"/>
          </p:cNvSpPr>
          <p:nvPr>
            <p:ph type="sldNum" sz="quarter" idx="10"/>
          </p:nvPr>
        </p:nvSpPr>
        <p:spPr/>
        <p:txBody>
          <a:bodyPr/>
          <a:lstStyle/>
          <a:p>
            <a:fld id="{2191ABFA-8300-42A9-B58A-567387FA89C9}"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3536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D3FB63-721D-4F1B-A7D6-303CEC62BC41}" type="slidenum">
              <a:rPr lang="en-GB" smtClean="0"/>
              <a:t>6</a:t>
            </a:fld>
            <a:endParaRPr lang="en-GB"/>
          </a:p>
        </p:txBody>
      </p:sp>
    </p:spTree>
    <p:extLst>
      <p:ext uri="{BB962C8B-B14F-4D97-AF65-F5344CB8AC3E}">
        <p14:creationId xmlns:p14="http://schemas.microsoft.com/office/powerpoint/2010/main" val="75228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174E60-8AE0-4259-BBBD-7D5A616205BD}"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396080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174E60-8AE0-4259-BBBD-7D5A616205BD}"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423083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174E60-8AE0-4259-BBBD-7D5A616205BD}"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3105918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68580" tIns="34290" rIns="68580" bIns="34290"/>
          <a:lstStyle/>
          <a:p>
            <a:r>
              <a:rPr lang="en-US" smtClean="0"/>
              <a:t>Click to edit Master title style</a:t>
            </a:r>
            <a:endParaRPr lang="en-GB"/>
          </a:p>
        </p:txBody>
      </p:sp>
    </p:spTree>
    <p:extLst>
      <p:ext uri="{BB962C8B-B14F-4D97-AF65-F5344CB8AC3E}">
        <p14:creationId xmlns:p14="http://schemas.microsoft.com/office/powerpoint/2010/main" val="3199504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209971"/>
            <a:ext cx="7772400" cy="613171"/>
          </a:xfrm>
          <a:prstGeom prst="rect">
            <a:avLst/>
          </a:prstGeom>
        </p:spPr>
        <p:txBody>
          <a:bodyPr/>
          <a:lstStyle/>
          <a:p>
            <a:r>
              <a:rPr lang="en-US"/>
              <a:t>Click to edit Master title style</a:t>
            </a:r>
          </a:p>
        </p:txBody>
      </p:sp>
      <p:sp>
        <p:nvSpPr>
          <p:cNvPr id="4" name="Picture Placeholder 3"/>
          <p:cNvSpPr>
            <a:spLocks noGrp="1"/>
          </p:cNvSpPr>
          <p:nvPr>
            <p:ph type="pic" sz="quarter" idx="10"/>
          </p:nvPr>
        </p:nvSpPr>
        <p:spPr>
          <a:xfrm>
            <a:off x="431540" y="1229842"/>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14" name="Content Placeholder 13"/>
          <p:cNvSpPr>
            <a:spLocks noGrp="1"/>
          </p:cNvSpPr>
          <p:nvPr>
            <p:ph sz="quarter" idx="18" hasCustomPrompt="1"/>
          </p:nvPr>
        </p:nvSpPr>
        <p:spPr>
          <a:xfrm>
            <a:off x="1228437" y="1229842"/>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3" y="1229842"/>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28" name="Content Placeholder 13"/>
          <p:cNvSpPr>
            <a:spLocks noGrp="1"/>
          </p:cNvSpPr>
          <p:nvPr>
            <p:ph sz="quarter" idx="20" hasCustomPrompt="1"/>
          </p:nvPr>
        </p:nvSpPr>
        <p:spPr>
          <a:xfrm>
            <a:off x="3409679" y="1229842"/>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5" y="1229842"/>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30" name="Content Placeholder 13"/>
          <p:cNvSpPr>
            <a:spLocks noGrp="1"/>
          </p:cNvSpPr>
          <p:nvPr>
            <p:ph sz="quarter" idx="22" hasCustomPrompt="1"/>
          </p:nvPr>
        </p:nvSpPr>
        <p:spPr>
          <a:xfrm>
            <a:off x="5590922" y="1229842"/>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7" y="1229842"/>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32" name="Content Placeholder 13"/>
          <p:cNvSpPr>
            <a:spLocks noGrp="1"/>
          </p:cNvSpPr>
          <p:nvPr>
            <p:ph sz="quarter" idx="24" hasCustomPrompt="1"/>
          </p:nvPr>
        </p:nvSpPr>
        <p:spPr>
          <a:xfrm>
            <a:off x="7772164" y="1229842"/>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0" y="2365161"/>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34" name="Content Placeholder 13"/>
          <p:cNvSpPr>
            <a:spLocks noGrp="1"/>
          </p:cNvSpPr>
          <p:nvPr>
            <p:ph sz="quarter" idx="26" hasCustomPrompt="1"/>
          </p:nvPr>
        </p:nvSpPr>
        <p:spPr>
          <a:xfrm>
            <a:off x="1228437" y="2365160"/>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3" y="2365161"/>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36" name="Content Placeholder 13"/>
          <p:cNvSpPr>
            <a:spLocks noGrp="1"/>
          </p:cNvSpPr>
          <p:nvPr>
            <p:ph sz="quarter" idx="28" hasCustomPrompt="1"/>
          </p:nvPr>
        </p:nvSpPr>
        <p:spPr>
          <a:xfrm>
            <a:off x="3409679" y="2365160"/>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5" y="2365161"/>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38" name="Content Placeholder 13"/>
          <p:cNvSpPr>
            <a:spLocks noGrp="1"/>
          </p:cNvSpPr>
          <p:nvPr>
            <p:ph sz="quarter" idx="30" hasCustomPrompt="1"/>
          </p:nvPr>
        </p:nvSpPr>
        <p:spPr>
          <a:xfrm>
            <a:off x="5590922" y="2365160"/>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7" y="2365161"/>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40" name="Content Placeholder 13"/>
          <p:cNvSpPr>
            <a:spLocks noGrp="1"/>
          </p:cNvSpPr>
          <p:nvPr>
            <p:ph sz="quarter" idx="32" hasCustomPrompt="1"/>
          </p:nvPr>
        </p:nvSpPr>
        <p:spPr>
          <a:xfrm>
            <a:off x="7772164" y="2365160"/>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0" y="3500479"/>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42" name="Content Placeholder 13"/>
          <p:cNvSpPr>
            <a:spLocks noGrp="1"/>
          </p:cNvSpPr>
          <p:nvPr>
            <p:ph sz="quarter" idx="34" hasCustomPrompt="1"/>
          </p:nvPr>
        </p:nvSpPr>
        <p:spPr>
          <a:xfrm>
            <a:off x="1228437" y="3500478"/>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3" y="3500479"/>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44" name="Content Placeholder 13"/>
          <p:cNvSpPr>
            <a:spLocks noGrp="1"/>
          </p:cNvSpPr>
          <p:nvPr>
            <p:ph sz="quarter" idx="36" hasCustomPrompt="1"/>
          </p:nvPr>
        </p:nvSpPr>
        <p:spPr>
          <a:xfrm>
            <a:off x="3409679" y="3500478"/>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5" y="3500479"/>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46" name="Content Placeholder 13"/>
          <p:cNvSpPr>
            <a:spLocks noGrp="1"/>
          </p:cNvSpPr>
          <p:nvPr>
            <p:ph sz="quarter" idx="38" hasCustomPrompt="1"/>
          </p:nvPr>
        </p:nvSpPr>
        <p:spPr>
          <a:xfrm>
            <a:off x="5590922" y="3500478"/>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7" y="3500479"/>
            <a:ext cx="685800" cy="685800"/>
          </a:xfrm>
          <a:prstGeom prst="rect">
            <a:avLst/>
          </a:prstGeo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r>
              <a:rPr lang="en-US"/>
              <a:t>Click icon to add picture</a:t>
            </a:r>
            <a:endParaRPr lang="en-US" dirty="0"/>
          </a:p>
        </p:txBody>
      </p:sp>
      <p:sp>
        <p:nvSpPr>
          <p:cNvPr id="48" name="Content Placeholder 13"/>
          <p:cNvSpPr>
            <a:spLocks noGrp="1"/>
          </p:cNvSpPr>
          <p:nvPr>
            <p:ph sz="quarter" idx="40" hasCustomPrompt="1"/>
          </p:nvPr>
        </p:nvSpPr>
        <p:spPr>
          <a:xfrm>
            <a:off x="7772164" y="3500478"/>
            <a:ext cx="1034421" cy="733806"/>
          </a:xfrm>
          <a:prstGeom prst="rect">
            <a:avLst/>
          </a:prstGeom>
        </p:spPr>
        <p:txBody>
          <a:bodyPr/>
          <a:lstStyle>
            <a:lvl1pPr marL="0" indent="0">
              <a:lnSpc>
                <a:spcPct val="80000"/>
              </a:lnSpc>
              <a:buNone/>
              <a:defRPr sz="11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0" y="700088"/>
            <a:ext cx="7772400" cy="304800"/>
          </a:xfrm>
          <a:prstGeom prst="rect">
            <a:avLst/>
          </a:prstGeom>
        </p:spPr>
        <p:txBody>
          <a:bodyPr>
            <a:normAutofit/>
          </a:bodyPr>
          <a:lstStyle>
            <a:lvl1pPr marL="0" indent="0" algn="ctr">
              <a:lnSpc>
                <a:spcPct val="86000"/>
              </a:lnSpc>
              <a:spcBef>
                <a:spcPts val="0"/>
              </a:spcBef>
              <a:buNone/>
              <a:defRPr sz="1400" baseline="0"/>
            </a:lvl1pPr>
          </a:lstStyle>
          <a:p>
            <a:pPr lvl="0"/>
            <a:r>
              <a:rPr lang="en-US" dirty="0"/>
              <a:t>Click here to edit subtitle</a:t>
            </a:r>
          </a:p>
        </p:txBody>
      </p:sp>
    </p:spTree>
    <p:extLst>
      <p:ext uri="{BB962C8B-B14F-4D97-AF65-F5344CB8AC3E}">
        <p14:creationId xmlns:p14="http://schemas.microsoft.com/office/powerpoint/2010/main" val="471007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for copy/pasting layouts on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68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174E60-8AE0-4259-BBBD-7D5A616205BD}"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428986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174E60-8AE0-4259-BBBD-7D5A616205BD}" type="datetimeFigureOut">
              <a:rPr lang="en-GB" smtClean="0"/>
              <a:t>01/08/2018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136437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174E60-8AE0-4259-BBBD-7D5A616205BD}" type="datetimeFigureOut">
              <a:rPr lang="en-GB" smtClean="0"/>
              <a:t>01/08/2018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200311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174E60-8AE0-4259-BBBD-7D5A616205BD}" type="datetimeFigureOut">
              <a:rPr lang="en-GB" smtClean="0"/>
              <a:t>01/08/2018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216475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174E60-8AE0-4259-BBBD-7D5A616205BD}" type="datetimeFigureOut">
              <a:rPr lang="en-GB" smtClean="0"/>
              <a:t>01/08/2018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221527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74E60-8AE0-4259-BBBD-7D5A616205BD}" type="datetimeFigureOut">
              <a:rPr lang="en-GB" smtClean="0"/>
              <a:t>01/08/2018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52171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74E60-8AE0-4259-BBBD-7D5A616205BD}" type="datetimeFigureOut">
              <a:rPr lang="en-GB" smtClean="0"/>
              <a:t>01/08/2018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72535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74E60-8AE0-4259-BBBD-7D5A616205BD}" type="datetimeFigureOut">
              <a:rPr lang="en-GB" smtClean="0"/>
              <a:t>01/08/2018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F53BC3-3FC8-41C8-9C3A-F2963CCC9878}" type="slidenum">
              <a:rPr lang="en-GB" smtClean="0"/>
              <a:t>‹#›</a:t>
            </a:fld>
            <a:endParaRPr lang="en-GB"/>
          </a:p>
        </p:txBody>
      </p:sp>
    </p:spTree>
    <p:extLst>
      <p:ext uri="{BB962C8B-B14F-4D97-AF65-F5344CB8AC3E}">
        <p14:creationId xmlns:p14="http://schemas.microsoft.com/office/powerpoint/2010/main" val="338685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A174E60-8AE0-4259-BBBD-7D5A616205BD}" type="datetimeFigureOut">
              <a:rPr lang="en-GB" smtClean="0"/>
              <a:t>01/08/2018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2F53BC3-3FC8-41C8-9C3A-F2963CCC9878}" type="slidenum">
              <a:rPr lang="en-GB" smtClean="0"/>
              <a:t>‹#›</a:t>
            </a:fld>
            <a:endParaRPr lang="en-GB"/>
          </a:p>
        </p:txBody>
      </p:sp>
    </p:spTree>
    <p:extLst>
      <p:ext uri="{BB962C8B-B14F-4D97-AF65-F5344CB8AC3E}">
        <p14:creationId xmlns:p14="http://schemas.microsoft.com/office/powerpoint/2010/main" val="131585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google.co.uk/url?sa=i&amp;rct=j&amp;q=&amp;esrc=s&amp;source=images&amp;cd=&amp;cad=rja&amp;uact=8&amp;ved=2ahUKEwjvwceWs9fZAhXjJcAKHbfrCokQjRx6BAgAEAY&amp;url=https://london.eater.com/2017/10/23/16523278/what-does-the-sudden-death-of-jinn-mean-for-food-delivery-in-london-deliveroo-uber-eats-amazon&amp;psig=AOvVaw2_eZCotS8DntTrlPDuZYOQ&amp;ust=1520415455325512" TargetMode="External"/><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emf"/><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tfl.gov.uk/info-for/deliveries-in-london/delivering-efficiently/deliveries-toolkits?intcmp=53241" TargetMode="External"/><Relationship Id="rId9" Type="http://schemas.openxmlformats.org/officeDocument/2006/relationships/hyperlink" Target="tfl.gov.uk/efficientdeliver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925039" y="25538"/>
            <a:ext cx="6555757" cy="4370505"/>
          </a:xfrm>
          <a:prstGeom prst="rect">
            <a:avLst/>
          </a:prstGeom>
        </p:spPr>
      </p:pic>
      <p:sp>
        <p:nvSpPr>
          <p:cNvPr id="6" name="Rectangle 5"/>
          <p:cNvSpPr/>
          <p:nvPr/>
        </p:nvSpPr>
        <p:spPr bwMode="gray">
          <a:xfrm>
            <a:off x="788276" y="-1103"/>
            <a:ext cx="6860517" cy="5143500"/>
          </a:xfrm>
          <a:custGeom>
            <a:avLst/>
            <a:gdLst/>
            <a:ahLst/>
            <a:cxnLst/>
            <a:rect l="l" t="t" r="r" b="b"/>
            <a:pathLst>
              <a:path w="9147356" h="6858000">
                <a:moveTo>
                  <a:pt x="436584" y="419100"/>
                </a:moveTo>
                <a:cubicBezTo>
                  <a:pt x="333116" y="419100"/>
                  <a:pt x="249238" y="502978"/>
                  <a:pt x="249238" y="606446"/>
                </a:cubicBezTo>
                <a:lnTo>
                  <a:pt x="249238" y="3717904"/>
                </a:lnTo>
                <a:cubicBezTo>
                  <a:pt x="249238" y="3821372"/>
                  <a:pt x="333116" y="3905250"/>
                  <a:pt x="436584" y="3905250"/>
                </a:cubicBezTo>
                <a:lnTo>
                  <a:pt x="8713767" y="3905250"/>
                </a:lnTo>
                <a:cubicBezTo>
                  <a:pt x="8817235" y="3905250"/>
                  <a:pt x="8901113" y="3821372"/>
                  <a:pt x="8901113" y="3717904"/>
                </a:cubicBezTo>
                <a:lnTo>
                  <a:pt x="8901113" y="606446"/>
                </a:lnTo>
                <a:cubicBezTo>
                  <a:pt x="8901113" y="502978"/>
                  <a:pt x="8817235" y="419100"/>
                  <a:pt x="8713767" y="419100"/>
                </a:cubicBezTo>
                <a:close/>
                <a:moveTo>
                  <a:pt x="0" y="0"/>
                </a:moveTo>
                <a:lnTo>
                  <a:pt x="9147356" y="0"/>
                </a:lnTo>
                <a:lnTo>
                  <a:pt x="914735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
        <p:nvSpPr>
          <p:cNvPr id="8" name="Title 1"/>
          <p:cNvSpPr txBox="1">
            <a:spLocks/>
          </p:cNvSpPr>
          <p:nvPr/>
        </p:nvSpPr>
        <p:spPr bwMode="gray">
          <a:xfrm>
            <a:off x="1517276" y="3310495"/>
            <a:ext cx="5963520" cy="431519"/>
          </a:xfrm>
          <a:prstGeom prst="rect">
            <a:avLst/>
          </a:prstGeom>
        </p:spPr>
        <p:txBody>
          <a:bodyPr lIns="0" tIns="34290" rIns="68580" bIns="34290" anchor="t">
            <a:noAutofit/>
          </a:bodyPr>
          <a:lstStyle>
            <a:lvl1pPr algn="l" defTabSz="914400" rtl="0" eaLnBrk="1" latinLnBrk="0" hangingPunct="1">
              <a:spcBef>
                <a:spcPct val="0"/>
              </a:spcBef>
              <a:buNone/>
              <a:defRPr sz="2800" kern="1200" baseline="0">
                <a:solidFill>
                  <a:srgbClr val="0019A8"/>
                </a:solidFill>
                <a:latin typeface="NJFont Light" pitchFamily="34" charset="0"/>
                <a:ea typeface="+mj-ea"/>
                <a:cs typeface="+mj-cs"/>
              </a:defRPr>
            </a:lvl1pPr>
          </a:lstStyle>
          <a:p>
            <a:r>
              <a:rPr lang="en-US" b="1" dirty="0" smtClean="0">
                <a:latin typeface="NJFont Book" panose="020B0503020304020204" pitchFamily="34" charset="0"/>
              </a:rPr>
              <a:t>Congestion and Urban Density</a:t>
            </a:r>
            <a:endParaRPr lang="en-GB" b="1" dirty="0">
              <a:latin typeface="NJFont Book" panose="020B0503020304020204" pitchFamily="34" charset="0"/>
            </a:endParaRPr>
          </a:p>
        </p:txBody>
      </p:sp>
      <p:sp>
        <p:nvSpPr>
          <p:cNvPr id="9" name="Subtitle 2"/>
          <p:cNvSpPr txBox="1">
            <a:spLocks/>
          </p:cNvSpPr>
          <p:nvPr/>
        </p:nvSpPr>
        <p:spPr bwMode="gray">
          <a:xfrm>
            <a:off x="1521855" y="3896248"/>
            <a:ext cx="5395759" cy="457869"/>
          </a:xfrm>
          <a:prstGeom prst="rect">
            <a:avLst/>
          </a:prstGeom>
        </p:spPr>
        <p:txBody>
          <a:bodyPr lIns="0" tIns="34290" rIns="68580" bIns="34290">
            <a:normAutofit/>
          </a:bodyPr>
          <a:lstStyle>
            <a:lvl1pPr marL="0" indent="0" algn="l" defTabSz="914400" rtl="0" eaLnBrk="1" latinLnBrk="0" hangingPunct="1">
              <a:spcBef>
                <a:spcPct val="20000"/>
              </a:spcBef>
              <a:buFont typeface="Arial" panose="020B0604020202020204" pitchFamily="34" charset="0"/>
              <a:buNone/>
              <a:defRPr sz="1600" kern="1200">
                <a:solidFill>
                  <a:srgbClr val="0019A8"/>
                </a:solidFill>
                <a:latin typeface="NJFont Light"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smtClean="0">
                <a:latin typeface="Johnston100 Light" panose="020B0403030304020204" pitchFamily="34" charset="0"/>
              </a:rPr>
              <a:t>Institute of Couriers</a:t>
            </a:r>
            <a:endParaRPr lang="en-GB" dirty="0">
              <a:latin typeface="Johnston100 Light" panose="020B0403030304020204" pitchFamily="34" charset="0"/>
            </a:endParaRPr>
          </a:p>
        </p:txBody>
      </p:sp>
      <p:sp>
        <p:nvSpPr>
          <p:cNvPr id="10" name="Text Placeholder 3"/>
          <p:cNvSpPr txBox="1">
            <a:spLocks/>
          </p:cNvSpPr>
          <p:nvPr/>
        </p:nvSpPr>
        <p:spPr bwMode="gray">
          <a:xfrm>
            <a:off x="1520741" y="3101844"/>
            <a:ext cx="2561995" cy="196454"/>
          </a:xfrm>
          <a:prstGeom prst="rect">
            <a:avLst/>
          </a:prstGeom>
        </p:spPr>
        <p:txBody>
          <a:bodyPr lIns="0" tIns="34290" rIns="68580" bIns="34290"/>
          <a:lstStyle>
            <a:lvl1pPr marL="0" indent="0" algn="l" defTabSz="914400" rtl="0" eaLnBrk="1" latinLnBrk="0" hangingPunct="1">
              <a:spcBef>
                <a:spcPct val="20000"/>
              </a:spcBef>
              <a:buFont typeface="Arial" panose="020B0604020202020204" pitchFamily="34" charset="0"/>
              <a:buNone/>
              <a:defRPr sz="1100" kern="1200" cap="all" baseline="0">
                <a:solidFill>
                  <a:srgbClr val="0019A8"/>
                </a:solidFill>
                <a:latin typeface="NJFont Light" panose="020B03030203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latin typeface="Johnston100 Light" panose="020B0403030304020204" pitchFamily="34" charset="0"/>
              </a:rPr>
              <a:t>August 2018</a:t>
            </a:r>
            <a:endParaRPr lang="en-GB" dirty="0">
              <a:latin typeface="Johnston100" panose="020B0503030304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61447" y="4354115"/>
            <a:ext cx="8631332" cy="614435"/>
          </a:xfrm>
          <a:prstGeom prst="rect">
            <a:avLst/>
          </a:prstGeom>
        </p:spPr>
      </p:pic>
    </p:spTree>
    <p:extLst>
      <p:ext uri="{BB962C8B-B14F-4D97-AF65-F5344CB8AC3E}">
        <p14:creationId xmlns:p14="http://schemas.microsoft.com/office/powerpoint/2010/main" val="3150471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4" y="4526030"/>
            <a:ext cx="8651919" cy="461925"/>
          </a:xfrm>
          <a:prstGeom prst="rect">
            <a:avLst/>
          </a:prstGeom>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49" t="1" r="509" b="13249"/>
          <a:stretch/>
        </p:blipFill>
        <p:spPr bwMode="auto">
          <a:xfrm>
            <a:off x="6115192" y="411510"/>
            <a:ext cx="2876638" cy="187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ClareSheffield\AppData\Local\Microsoft\Windows\Temporary Internet Files\Content.Outlook\ZVTAVVI4\2041 F AM Peak VC by Flow.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35" t="1" r="515" b="13249"/>
          <a:stretch/>
        </p:blipFill>
        <p:spPr bwMode="auto">
          <a:xfrm>
            <a:off x="6115192" y="2859782"/>
            <a:ext cx="2876904" cy="18722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12160" y="51470"/>
            <a:ext cx="3168352" cy="417212"/>
          </a:xfrm>
          <a:prstGeom prst="rect">
            <a:avLst/>
          </a:prstGeom>
          <a:noFill/>
        </p:spPr>
        <p:txBody>
          <a:bodyPr wrap="square" lIns="0" tIns="0" rIns="0" bIns="0" rtlCol="0" anchor="ctr">
            <a:normAutofit/>
          </a:bodyPr>
          <a:lstStyle/>
          <a:p>
            <a:pPr algn="ctr"/>
            <a:r>
              <a:rPr lang="en-US" sz="900" b="1" dirty="0" smtClean="0">
                <a:latin typeface="+mn-lt"/>
              </a:rPr>
              <a:t>Comparison of capacity and flow at junctions, 2041,</a:t>
            </a:r>
            <a:r>
              <a:rPr lang="en-GB" sz="900" b="1" dirty="0">
                <a:latin typeface="+mn-lt"/>
              </a:rPr>
              <a:t> </a:t>
            </a:r>
            <a:endParaRPr lang="en-GB" sz="900" b="1" dirty="0" smtClean="0">
              <a:latin typeface="+mn-lt"/>
            </a:endParaRPr>
          </a:p>
          <a:p>
            <a:pPr algn="ctr"/>
            <a:r>
              <a:rPr lang="en-GB" sz="900" b="1" u="sng" dirty="0" smtClean="0">
                <a:latin typeface="+mn-lt"/>
              </a:rPr>
              <a:t>without</a:t>
            </a:r>
            <a:r>
              <a:rPr lang="en-GB" sz="900" b="1" dirty="0" smtClean="0">
                <a:latin typeface="+mn-lt"/>
              </a:rPr>
              <a:t> the MTS</a:t>
            </a:r>
            <a:endParaRPr lang="en-US" sz="900" b="1" dirty="0" smtClean="0">
              <a:latin typeface="+mn-lt"/>
            </a:endParaRPr>
          </a:p>
        </p:txBody>
      </p:sp>
      <p:sp>
        <p:nvSpPr>
          <p:cNvPr id="9" name="TextBox 8"/>
          <p:cNvSpPr txBox="1"/>
          <p:nvPr/>
        </p:nvSpPr>
        <p:spPr>
          <a:xfrm>
            <a:off x="6012160" y="2514578"/>
            <a:ext cx="3168352" cy="417212"/>
          </a:xfrm>
          <a:prstGeom prst="rect">
            <a:avLst/>
          </a:prstGeom>
          <a:noFill/>
        </p:spPr>
        <p:txBody>
          <a:bodyPr wrap="square" lIns="0" tIns="0" rIns="0" bIns="0" rtlCol="0" anchor="ctr">
            <a:noAutofit/>
          </a:bodyPr>
          <a:lstStyle/>
          <a:p>
            <a:pPr algn="ctr"/>
            <a:r>
              <a:rPr lang="en-US" sz="900" b="1" dirty="0" smtClean="0">
                <a:latin typeface="+mn-lt"/>
              </a:rPr>
              <a:t>Comparison of capacity and flow at junctions, 2041,</a:t>
            </a:r>
            <a:r>
              <a:rPr lang="en-GB" sz="900" b="1" dirty="0">
                <a:latin typeface="+mn-lt"/>
              </a:rPr>
              <a:t> </a:t>
            </a:r>
            <a:endParaRPr lang="en-GB" sz="900" b="1" dirty="0" smtClean="0">
              <a:latin typeface="+mn-lt"/>
            </a:endParaRPr>
          </a:p>
          <a:p>
            <a:pPr algn="ctr"/>
            <a:r>
              <a:rPr lang="en-GB" sz="900" b="1" u="sng" dirty="0" smtClean="0">
                <a:latin typeface="+mn-lt"/>
              </a:rPr>
              <a:t>with</a:t>
            </a:r>
            <a:r>
              <a:rPr lang="en-GB" sz="900" b="1" dirty="0" smtClean="0">
                <a:latin typeface="+mn-lt"/>
              </a:rPr>
              <a:t> the MTS</a:t>
            </a:r>
            <a:endParaRPr lang="en-US" sz="900" b="1" dirty="0" smtClean="0">
              <a:latin typeface="+mn-lt"/>
            </a:endParaRPr>
          </a:p>
        </p:txBody>
      </p:sp>
      <p:pic>
        <p:nvPicPr>
          <p:cNvPr id="10" name="Picture 2" descr="C:\Users\cristyjoel\AppData\Local\Microsoft\Windows\Temporary Internet Files\Content.Outlook\QBN58RSA\MTS_Cover_15031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702" y="896550"/>
            <a:ext cx="1755002" cy="24672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52562" y="808998"/>
            <a:ext cx="3715582" cy="1077218"/>
          </a:xfrm>
          <a:prstGeom prst="rect">
            <a:avLst/>
          </a:prstGeom>
        </p:spPr>
        <p:txBody>
          <a:bodyPr wrap="square">
            <a:spAutoFit/>
          </a:bodyPr>
          <a:lstStyle/>
          <a:p>
            <a:r>
              <a:rPr lang="en-GB" sz="1600" dirty="0" smtClean="0">
                <a:solidFill>
                  <a:srgbClr val="000099"/>
                </a:solidFill>
                <a:latin typeface="NJFont Book" panose="020B0503020304020204" pitchFamily="34" charset="0"/>
              </a:rPr>
              <a:t>Our overarching goal is for 80 per cent of all journeys to be made on foot, bicycle or by public transport by 2041, which is a sizeable shift from the 63 per cent today </a:t>
            </a:r>
            <a:endParaRPr lang="en-GB" sz="1600" dirty="0">
              <a:solidFill>
                <a:srgbClr val="000099"/>
              </a:solidFill>
              <a:latin typeface="NJFont Book" panose="020B0503020304020204" pitchFamily="34" charset="0"/>
            </a:endParaRPr>
          </a:p>
        </p:txBody>
      </p:sp>
      <p:sp>
        <p:nvSpPr>
          <p:cNvPr id="13" name="Rectangle 12"/>
          <p:cNvSpPr/>
          <p:nvPr/>
        </p:nvSpPr>
        <p:spPr>
          <a:xfrm>
            <a:off x="2116253" y="2139702"/>
            <a:ext cx="3979790" cy="830997"/>
          </a:xfrm>
          <a:prstGeom prst="rect">
            <a:avLst/>
          </a:prstGeom>
        </p:spPr>
        <p:txBody>
          <a:bodyPr wrap="square">
            <a:spAutoFit/>
          </a:bodyPr>
          <a:lstStyle/>
          <a:p>
            <a:r>
              <a:rPr lang="en-GB" sz="1600" dirty="0" smtClean="0">
                <a:solidFill>
                  <a:srgbClr val="000099"/>
                </a:solidFill>
                <a:latin typeface="NJFont Book" panose="020B0503020304020204" pitchFamily="34" charset="0"/>
              </a:rPr>
              <a:t>By 2026 we need to reduce the number of freight trips during the morning peak by 10% within central London</a:t>
            </a:r>
            <a:endParaRPr lang="en-GB" sz="1600" dirty="0">
              <a:solidFill>
                <a:srgbClr val="000099"/>
              </a:solidFill>
              <a:latin typeface="NJFont Book" panose="020B0503020304020204" pitchFamily="34" charset="0"/>
            </a:endParaRPr>
          </a:p>
        </p:txBody>
      </p:sp>
      <p:sp>
        <p:nvSpPr>
          <p:cNvPr id="14" name="Title 1"/>
          <p:cNvSpPr txBox="1">
            <a:spLocks/>
          </p:cNvSpPr>
          <p:nvPr/>
        </p:nvSpPr>
        <p:spPr>
          <a:xfrm>
            <a:off x="107504" y="109129"/>
            <a:ext cx="4253819" cy="518405"/>
          </a:xfrm>
          <a:prstGeom prst="rect">
            <a:avLst/>
          </a:prstGeom>
        </p:spPr>
        <p:txBody>
          <a:bodyPr vert="horz" lIns="95782" tIns="47891" rIns="95782" bIns="47891" rtlCol="0" anchor="ctr">
            <a:noAutofit/>
          </a:bodyPr>
          <a:lstStyle>
            <a:lvl1pPr algn="ctr" defTabSz="957816" rtl="0" eaLnBrk="1" latinLnBrk="0" hangingPunct="1">
              <a:spcBef>
                <a:spcPct val="0"/>
              </a:spcBef>
              <a:buNone/>
              <a:defRPr sz="4600" kern="1200">
                <a:solidFill>
                  <a:schemeClr val="tx1"/>
                </a:solidFill>
                <a:latin typeface="+mj-lt"/>
                <a:ea typeface="+mj-ea"/>
                <a:cs typeface="+mj-cs"/>
              </a:defRPr>
            </a:lvl1pPr>
          </a:lstStyle>
          <a:p>
            <a:pPr lvl="0" algn="l"/>
            <a:r>
              <a:rPr lang="en-GB" sz="2800" b="1" dirty="0" smtClean="0">
                <a:solidFill>
                  <a:srgbClr val="000099"/>
                </a:solidFill>
                <a:latin typeface="NJFont Book" panose="020B0503020304020204" pitchFamily="34" charset="0"/>
              </a:rPr>
              <a:t>Mayor’s Transport Strategy</a:t>
            </a:r>
            <a:endParaRPr lang="en-GB" sz="2800" b="1" dirty="0">
              <a:solidFill>
                <a:srgbClr val="000099"/>
              </a:solidFill>
              <a:latin typeface="NJFont Book" panose="020B0503020304020204" pitchFamily="34" charset="0"/>
            </a:endParaRPr>
          </a:p>
        </p:txBody>
      </p:sp>
      <p:sp>
        <p:nvSpPr>
          <p:cNvPr id="2" name="TextBox 1"/>
          <p:cNvSpPr txBox="1"/>
          <p:nvPr/>
        </p:nvSpPr>
        <p:spPr>
          <a:xfrm>
            <a:off x="2116253" y="3264535"/>
            <a:ext cx="3751891" cy="1077218"/>
          </a:xfrm>
          <a:prstGeom prst="rect">
            <a:avLst/>
          </a:prstGeom>
          <a:noFill/>
        </p:spPr>
        <p:txBody>
          <a:bodyPr wrap="square" rtlCol="0">
            <a:spAutoFit/>
          </a:bodyPr>
          <a:lstStyle/>
          <a:p>
            <a:r>
              <a:rPr lang="en-GB" sz="1600" dirty="0">
                <a:solidFill>
                  <a:srgbClr val="000099"/>
                </a:solidFill>
                <a:latin typeface="NJFont Book" panose="020B0503020304020204" pitchFamily="34" charset="0"/>
              </a:rPr>
              <a:t>Falling car use and </a:t>
            </a:r>
            <a:r>
              <a:rPr lang="en-GB" sz="1600" dirty="0" smtClean="0">
                <a:solidFill>
                  <a:srgbClr val="000099"/>
                </a:solidFill>
                <a:latin typeface="NJFont Book" panose="020B0503020304020204" pitchFamily="34" charset="0"/>
              </a:rPr>
              <a:t>more efficient </a:t>
            </a:r>
            <a:r>
              <a:rPr lang="en-GB" sz="1600" dirty="0">
                <a:solidFill>
                  <a:srgbClr val="000099"/>
                </a:solidFill>
                <a:latin typeface="NJFont Book" panose="020B0503020304020204" pitchFamily="34" charset="0"/>
              </a:rPr>
              <a:t>freight activity </a:t>
            </a:r>
            <a:r>
              <a:rPr lang="en-GB" sz="1600" dirty="0" smtClean="0">
                <a:solidFill>
                  <a:srgbClr val="000099"/>
                </a:solidFill>
                <a:latin typeface="NJFont Book" panose="020B0503020304020204" pitchFamily="34" charset="0"/>
              </a:rPr>
              <a:t>reduces overall </a:t>
            </a:r>
            <a:r>
              <a:rPr lang="en-GB" sz="1600" dirty="0">
                <a:solidFill>
                  <a:srgbClr val="000099"/>
                </a:solidFill>
                <a:latin typeface="NJFont Book" panose="020B0503020304020204" pitchFamily="34" charset="0"/>
              </a:rPr>
              <a:t>traffic levels by </a:t>
            </a:r>
            <a:r>
              <a:rPr lang="en-GB" sz="1600" dirty="0" smtClean="0">
                <a:solidFill>
                  <a:srgbClr val="000099"/>
                </a:solidFill>
                <a:latin typeface="NJFont Book" panose="020B0503020304020204" pitchFamily="34" charset="0"/>
              </a:rPr>
              <a:t>10-15%. </a:t>
            </a:r>
            <a:r>
              <a:rPr lang="en-GB" sz="1600" dirty="0">
                <a:solidFill>
                  <a:srgbClr val="000099"/>
                </a:solidFill>
                <a:latin typeface="NJFont Book" panose="020B0503020304020204" pitchFamily="34" charset="0"/>
              </a:rPr>
              <a:t>Traffic </a:t>
            </a:r>
            <a:r>
              <a:rPr lang="en-GB" sz="1600" dirty="0" smtClean="0">
                <a:solidFill>
                  <a:srgbClr val="000099"/>
                </a:solidFill>
                <a:latin typeface="NJFont Book" panose="020B0503020304020204" pitchFamily="34" charset="0"/>
              </a:rPr>
              <a:t>congestion remains </a:t>
            </a:r>
            <a:r>
              <a:rPr lang="en-GB" sz="1600" dirty="0">
                <a:solidFill>
                  <a:srgbClr val="000099"/>
                </a:solidFill>
                <a:latin typeface="NJFont Book" panose="020B0503020304020204" pitchFamily="34" charset="0"/>
              </a:rPr>
              <a:t>broadly at today’s </a:t>
            </a:r>
            <a:r>
              <a:rPr lang="en-GB" sz="1600" dirty="0" smtClean="0">
                <a:solidFill>
                  <a:srgbClr val="000099"/>
                </a:solidFill>
                <a:latin typeface="NJFont Book" panose="020B0503020304020204" pitchFamily="34" charset="0"/>
              </a:rPr>
              <a:t>levels during </a:t>
            </a:r>
            <a:r>
              <a:rPr lang="en-GB" sz="1600" dirty="0">
                <a:solidFill>
                  <a:srgbClr val="000099"/>
                </a:solidFill>
                <a:latin typeface="NJFont Book" panose="020B0503020304020204" pitchFamily="34" charset="0"/>
              </a:rPr>
              <a:t>peak </a:t>
            </a:r>
            <a:r>
              <a:rPr lang="en-GB" sz="1600" dirty="0" smtClean="0">
                <a:solidFill>
                  <a:srgbClr val="000099"/>
                </a:solidFill>
                <a:latin typeface="NJFont Book" panose="020B0503020304020204" pitchFamily="34" charset="0"/>
              </a:rPr>
              <a:t>periods in 2041.</a:t>
            </a:r>
            <a:endParaRPr lang="en-GB" sz="1600" dirty="0">
              <a:solidFill>
                <a:srgbClr val="000099"/>
              </a:solidFill>
              <a:latin typeface="NJFont Book" panose="020B0503020304020204" pitchFamily="34" charset="0"/>
            </a:endParaRPr>
          </a:p>
        </p:txBody>
      </p:sp>
      <p:pic>
        <p:nvPicPr>
          <p:cNvPr id="15"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154" y="3219822"/>
            <a:ext cx="1932097" cy="1979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6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195486"/>
            <a:ext cx="8470279" cy="464399"/>
          </a:xfrm>
        </p:spPr>
        <p:txBody>
          <a:bodyPr>
            <a:noAutofit/>
          </a:bodyPr>
          <a:lstStyle/>
          <a:p>
            <a:pPr algn="l"/>
            <a:r>
              <a:rPr lang="en-GB" sz="2800" b="1" dirty="0" smtClean="0">
                <a:solidFill>
                  <a:srgbClr val="000099"/>
                </a:solidFill>
                <a:latin typeface="NJFont Book" panose="020B0503020304020204" pitchFamily="34" charset="0"/>
              </a:rPr>
              <a:t>Impact </a:t>
            </a:r>
            <a:r>
              <a:rPr lang="en-GB" sz="2800" b="1" dirty="0">
                <a:solidFill>
                  <a:srgbClr val="000099"/>
                </a:solidFill>
                <a:latin typeface="NJFont Book" panose="020B0503020304020204" pitchFamily="34" charset="0"/>
              </a:rPr>
              <a:t>of </a:t>
            </a:r>
            <a:r>
              <a:rPr lang="en-GB" sz="2800" b="1" dirty="0" smtClean="0">
                <a:solidFill>
                  <a:srgbClr val="000099"/>
                </a:solidFill>
                <a:latin typeface="NJFont Book" panose="020B0503020304020204" pitchFamily="34" charset="0"/>
              </a:rPr>
              <a:t>deliveries and servicing trips</a:t>
            </a:r>
            <a:endParaRPr lang="en-GB" sz="2800" b="1" dirty="0">
              <a:solidFill>
                <a:srgbClr val="000099"/>
              </a:solidFill>
              <a:latin typeface="NJFont Book" panose="020B0503020304020204" pitchFamily="34" charset="0"/>
            </a:endParaRPr>
          </a:p>
        </p:txBody>
      </p:sp>
      <p:sp>
        <p:nvSpPr>
          <p:cNvPr id="4" name="Slide Number Placeholder 3"/>
          <p:cNvSpPr>
            <a:spLocks noGrp="1"/>
          </p:cNvSpPr>
          <p:nvPr>
            <p:ph type="sldNum" sz="quarter" idx="12"/>
          </p:nvPr>
        </p:nvSpPr>
        <p:spPr/>
        <p:txBody>
          <a:bodyPr/>
          <a:lstStyle/>
          <a:p>
            <a:fld id="{4E7F4A1E-8C6C-4284-801F-7A8927391FA0}" type="slidenum">
              <a:rPr lang="en-GB" smtClean="0"/>
              <a:pPr/>
              <a:t>3</a:t>
            </a:fld>
            <a:endParaRPr lang="en-GB" dirty="0"/>
          </a:p>
        </p:txBody>
      </p:sp>
      <p:sp>
        <p:nvSpPr>
          <p:cNvPr id="15" name="TextBox 14"/>
          <p:cNvSpPr txBox="1"/>
          <p:nvPr/>
        </p:nvSpPr>
        <p:spPr>
          <a:xfrm>
            <a:off x="6400595" y="3251615"/>
            <a:ext cx="907710" cy="253916"/>
          </a:xfrm>
          <a:prstGeom prst="rect">
            <a:avLst/>
          </a:prstGeom>
          <a:noFill/>
        </p:spPr>
        <p:txBody>
          <a:bodyPr wrap="square" rtlCol="0">
            <a:spAutoFit/>
          </a:bodyPr>
          <a:lstStyle/>
          <a:p>
            <a:r>
              <a:rPr lang="en-GB" sz="1050" b="1" dirty="0">
                <a:solidFill>
                  <a:prstClr val="white"/>
                </a:solidFill>
                <a:latin typeface="NJFont Book" panose="020B0503020304020204" pitchFamily="34" charset="0"/>
              </a:rPr>
              <a:t>Construction</a:t>
            </a:r>
          </a:p>
        </p:txBody>
      </p:sp>
      <p:pic>
        <p:nvPicPr>
          <p:cNvPr id="2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130" y="862061"/>
            <a:ext cx="4821540" cy="28287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249194" y="3641953"/>
            <a:ext cx="3168352" cy="646331"/>
          </a:xfrm>
          <a:prstGeom prst="rect">
            <a:avLst/>
          </a:prstGeom>
        </p:spPr>
        <p:txBody>
          <a:bodyPr wrap="square">
            <a:spAutoFit/>
          </a:bodyPr>
          <a:lstStyle/>
          <a:p>
            <a:pPr lvl="0">
              <a:spcAft>
                <a:spcPts val="600"/>
              </a:spcAft>
            </a:pPr>
            <a:r>
              <a:rPr lang="en-US" altLang="en-US" dirty="0" smtClean="0">
                <a:solidFill>
                  <a:srgbClr val="000099"/>
                </a:solidFill>
                <a:latin typeface="NJFont Book" panose="020B0503020304020204" pitchFamily="34" charset="0"/>
              </a:rPr>
              <a:t>75% of all congestion is caused by the scale of the demand</a:t>
            </a:r>
            <a:endParaRPr lang="en-US" altLang="en-US" dirty="0">
              <a:solidFill>
                <a:srgbClr val="000099"/>
              </a:solidFill>
              <a:latin typeface="NJFont Book" panose="020B0503020304020204" pitchFamily="34" charset="0"/>
            </a:endParaRPr>
          </a:p>
        </p:txBody>
      </p:sp>
      <p:sp>
        <p:nvSpPr>
          <p:cNvPr id="8" name="TextBox 7"/>
          <p:cNvSpPr txBox="1"/>
          <p:nvPr/>
        </p:nvSpPr>
        <p:spPr>
          <a:xfrm>
            <a:off x="7241736" y="4083918"/>
            <a:ext cx="720079" cy="369332"/>
          </a:xfrm>
          <a:prstGeom prst="rect">
            <a:avLst/>
          </a:prstGeom>
          <a:noFill/>
        </p:spPr>
        <p:txBody>
          <a:bodyPr wrap="square" rtlCol="0">
            <a:spAutoFit/>
          </a:bodyPr>
          <a:lstStyle/>
          <a:p>
            <a:pPr algn="ctr"/>
            <a:r>
              <a:rPr lang="en-GB" dirty="0" smtClean="0">
                <a:solidFill>
                  <a:schemeClr val="bg1"/>
                </a:solidFill>
              </a:rPr>
              <a:t>75%</a:t>
            </a:r>
            <a:endParaRPr lang="en-GB" dirty="0">
              <a:solidFill>
                <a:schemeClr val="bg1"/>
              </a:solidFill>
            </a:endParaRPr>
          </a:p>
        </p:txBody>
      </p:sp>
      <p:pic>
        <p:nvPicPr>
          <p:cNvPr id="26" name="Picture 25"/>
          <p:cNvPicPr>
            <a:picLocks noChangeAspect="1"/>
          </p:cNvPicPr>
          <p:nvPr/>
        </p:nvPicPr>
        <p:blipFill>
          <a:blip r:embed="rId4">
            <a:extLst>
              <a:ext uri="{28A0092B-C50C-407E-A947-70E740481C1C}">
                <a14:useLocalDpi xmlns:a14="http://schemas.microsoft.com/office/drawing/2010/main"/>
              </a:ext>
            </a:extLst>
          </a:blip>
          <a:stretch>
            <a:fillRect/>
          </a:stretch>
        </p:blipFill>
        <p:spPr bwMode="gray">
          <a:xfrm>
            <a:off x="249194" y="4526030"/>
            <a:ext cx="8651919" cy="461925"/>
          </a:xfrm>
          <a:prstGeom prst="rect">
            <a:avLst/>
          </a:prstGeom>
        </p:spPr>
      </p:pic>
      <p:graphicFrame>
        <p:nvGraphicFramePr>
          <p:cNvPr id="14" name="Content Placeholder 3"/>
          <p:cNvGraphicFramePr>
            <a:graphicFrameLocks noGrp="1"/>
          </p:cNvGraphicFramePr>
          <p:nvPr>
            <p:ph idx="1"/>
            <p:extLst>
              <p:ext uri="{D42A27DB-BD31-4B8C-83A1-F6EECF244321}">
                <p14:modId xmlns:p14="http://schemas.microsoft.com/office/powerpoint/2010/main" val="696755140"/>
              </p:ext>
            </p:extLst>
          </p:nvPr>
        </p:nvGraphicFramePr>
        <p:xfrm>
          <a:off x="4511470" y="838302"/>
          <a:ext cx="4685959" cy="388843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p:cNvSpPr/>
          <p:nvPr/>
        </p:nvSpPr>
        <p:spPr>
          <a:xfrm>
            <a:off x="6319388" y="906855"/>
            <a:ext cx="2842308" cy="584775"/>
          </a:xfrm>
          <a:prstGeom prst="rect">
            <a:avLst/>
          </a:prstGeom>
        </p:spPr>
        <p:txBody>
          <a:bodyPr wrap="square">
            <a:spAutoFit/>
          </a:bodyPr>
          <a:lstStyle/>
          <a:p>
            <a:r>
              <a:rPr lang="en-GB" sz="1600" dirty="0" smtClean="0">
                <a:solidFill>
                  <a:srgbClr val="000099"/>
                </a:solidFill>
                <a:latin typeface="NJFont Book" panose="020B0503020304020204" pitchFamily="34" charset="0"/>
              </a:rPr>
              <a:t>Panel vans represent 50% of freight during the morning peak</a:t>
            </a:r>
            <a:endParaRPr lang="en-GB" dirty="0">
              <a:solidFill>
                <a:srgbClr val="000099"/>
              </a:solidFill>
              <a:latin typeface="NJFont Book" panose="020B0503020304020204" pitchFamily="34" charset="0"/>
            </a:endParaRPr>
          </a:p>
        </p:txBody>
      </p:sp>
    </p:spTree>
    <p:extLst>
      <p:ext uri="{BB962C8B-B14F-4D97-AF65-F5344CB8AC3E}">
        <p14:creationId xmlns:p14="http://schemas.microsoft.com/office/powerpoint/2010/main" val="2708186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08" b="708"/>
          <a:stretch>
            <a:fillRect/>
          </a:stretch>
        </p:blipFill>
        <p:spPr/>
      </p:pic>
      <p:sp>
        <p:nvSpPr>
          <p:cNvPr id="39" name="Text Placeholder 38"/>
          <p:cNvSpPr>
            <a:spLocks noGrp="1"/>
          </p:cNvSpPr>
          <p:nvPr>
            <p:ph sz="quarter" idx="18"/>
          </p:nvPr>
        </p:nvSpPr>
        <p:spPr>
          <a:xfrm>
            <a:off x="1228437" y="1229842"/>
            <a:ext cx="1111315" cy="733806"/>
          </a:xfrm>
        </p:spPr>
        <p:txBody>
          <a:bodyPr>
            <a:normAutofit/>
          </a:bodyPr>
          <a:lstStyle/>
          <a:p>
            <a:r>
              <a:rPr lang="en-US" sz="1200" dirty="0" smtClean="0"/>
              <a:t>Retiming Deliveries Toolkit</a:t>
            </a:r>
            <a:endParaRPr lang="en-US" sz="1200" dirty="0"/>
          </a:p>
        </p:txBody>
      </p:sp>
      <p:pic>
        <p:nvPicPr>
          <p:cNvPr id="16" name="Picture Placeholder 15"/>
          <p:cNvPicPr>
            <a:picLocks noGrp="1" noChangeAspect="1"/>
          </p:cNvPicPr>
          <p:nvPr>
            <p:ph type="pic" sz="quarter" idx="19"/>
          </p:nvPr>
        </p:nvPicPr>
        <p:blipFill rotWithShape="1">
          <a:blip r:embed="rId4" cstate="print">
            <a:extLst>
              <a:ext uri="{28A0092B-C50C-407E-A947-70E740481C1C}">
                <a14:useLocalDpi xmlns:a14="http://schemas.microsoft.com/office/drawing/2010/main" val="0"/>
              </a:ext>
            </a:extLst>
          </a:blip>
          <a:srcRect l="6274" r="12458"/>
          <a:stretch/>
        </p:blipFill>
        <p:spPr>
          <a:xfrm>
            <a:off x="2495372" y="1229842"/>
            <a:ext cx="854580" cy="685800"/>
          </a:xfrm>
          <a:prstGeom prst="rect">
            <a:avLst/>
          </a:prstGeom>
          <a:noFill/>
          <a:ln>
            <a:noFill/>
          </a:ln>
        </p:spPr>
      </p:pic>
      <p:sp>
        <p:nvSpPr>
          <p:cNvPr id="53" name="Content Placeholder 52"/>
          <p:cNvSpPr>
            <a:spLocks noGrp="1"/>
          </p:cNvSpPr>
          <p:nvPr>
            <p:ph sz="quarter" idx="20"/>
          </p:nvPr>
        </p:nvSpPr>
        <p:spPr>
          <a:xfrm>
            <a:off x="3409679" y="1229842"/>
            <a:ext cx="1167434" cy="733806"/>
          </a:xfrm>
        </p:spPr>
        <p:txBody>
          <a:bodyPr>
            <a:normAutofit/>
          </a:bodyPr>
          <a:lstStyle/>
          <a:p>
            <a:r>
              <a:rPr lang="en-US" sz="1200" dirty="0" smtClean="0"/>
              <a:t>Waste Consolidation Toolkit</a:t>
            </a:r>
            <a:endParaRPr lang="en-US" sz="1200" dirty="0"/>
          </a:p>
          <a:p>
            <a:endParaRPr lang="en-US" dirty="0"/>
          </a:p>
        </p:txBody>
      </p:sp>
      <p:pic>
        <p:nvPicPr>
          <p:cNvPr id="20" name="Picture Placeholder 19"/>
          <p:cNvPicPr>
            <a:picLocks noGrp="1" noChangeAspect="1"/>
          </p:cNvPicPr>
          <p:nvPr>
            <p:ph type="pic" sz="quarter" idx="21"/>
          </p:nvPr>
        </p:nvPicPr>
        <p:blipFill>
          <a:blip r:embed="rId5" cstate="print">
            <a:extLst>
              <a:ext uri="{28A0092B-C50C-407E-A947-70E740481C1C}">
                <a14:useLocalDpi xmlns:a14="http://schemas.microsoft.com/office/drawing/2010/main" val="0"/>
              </a:ext>
            </a:extLst>
          </a:blip>
          <a:srcRect l="4875" r="4875"/>
          <a:stretch>
            <a:fillRect/>
          </a:stretch>
        </p:blipFill>
        <p:spPr/>
      </p:pic>
      <p:sp>
        <p:nvSpPr>
          <p:cNvPr id="55" name="Content Placeholder 54"/>
          <p:cNvSpPr>
            <a:spLocks noGrp="1"/>
          </p:cNvSpPr>
          <p:nvPr>
            <p:ph sz="quarter" idx="22"/>
          </p:nvPr>
        </p:nvSpPr>
        <p:spPr/>
        <p:txBody>
          <a:bodyPr>
            <a:normAutofit/>
          </a:bodyPr>
          <a:lstStyle/>
          <a:p>
            <a:r>
              <a:rPr lang="en-US" sz="1200" dirty="0" smtClean="0"/>
              <a:t>Load sharing Demonstrator</a:t>
            </a:r>
            <a:endParaRPr lang="en-US" sz="1200" dirty="0"/>
          </a:p>
          <a:p>
            <a:endParaRPr lang="en-US" dirty="0"/>
          </a:p>
        </p:txBody>
      </p:sp>
      <p:pic>
        <p:nvPicPr>
          <p:cNvPr id="18" name="Picture Placeholder 17"/>
          <p:cNvPicPr>
            <a:picLocks noGrp="1" noChangeAspect="1"/>
          </p:cNvPicPr>
          <p:nvPr>
            <p:ph type="pic" sz="quarter" idx="23"/>
          </p:nvPr>
        </p:nvPicPr>
        <p:blipFill>
          <a:blip r:embed="rId6" cstate="print">
            <a:extLst>
              <a:ext uri="{28A0092B-C50C-407E-A947-70E740481C1C}">
                <a14:useLocalDpi xmlns:a14="http://schemas.microsoft.com/office/drawing/2010/main" val="0"/>
              </a:ext>
            </a:extLst>
          </a:blip>
          <a:srcRect l="2880" r="2880"/>
          <a:stretch>
            <a:fillRect/>
          </a:stretch>
        </p:blipFill>
        <p:spPr/>
      </p:pic>
      <p:sp>
        <p:nvSpPr>
          <p:cNvPr id="57" name="Content Placeholder 56"/>
          <p:cNvSpPr>
            <a:spLocks noGrp="1"/>
          </p:cNvSpPr>
          <p:nvPr>
            <p:ph sz="quarter" idx="24"/>
          </p:nvPr>
        </p:nvSpPr>
        <p:spPr/>
        <p:txBody>
          <a:bodyPr>
            <a:normAutofit/>
          </a:bodyPr>
          <a:lstStyle/>
          <a:p>
            <a:r>
              <a:rPr lang="en-US" sz="1200" dirty="0" err="1" smtClean="0"/>
              <a:t>TfL</a:t>
            </a:r>
            <a:r>
              <a:rPr lang="en-US" sz="1200" dirty="0" smtClean="0"/>
              <a:t> Land </a:t>
            </a:r>
            <a:endParaRPr lang="en-US" sz="1200" dirty="0"/>
          </a:p>
          <a:p>
            <a:endParaRPr lang="en-US" dirty="0"/>
          </a:p>
        </p:txBody>
      </p:sp>
      <p:pic>
        <p:nvPicPr>
          <p:cNvPr id="17" name="Picture Placeholder 16"/>
          <p:cNvPicPr>
            <a:picLocks noGrp="1" noChangeAspect="1"/>
          </p:cNvPicPr>
          <p:nvPr>
            <p:ph type="pic" sz="quarter" idx="25"/>
          </p:nvPr>
        </p:nvPicPr>
        <p:blipFill>
          <a:blip r:embed="rId7" cstate="print">
            <a:extLst>
              <a:ext uri="{28A0092B-C50C-407E-A947-70E740481C1C}">
                <a14:useLocalDpi xmlns:a14="http://schemas.microsoft.com/office/drawing/2010/main" val="0"/>
              </a:ext>
            </a:extLst>
          </a:blip>
          <a:srcRect t="223" b="223"/>
          <a:stretch>
            <a:fillRect/>
          </a:stretch>
        </p:blipFill>
        <p:spPr/>
      </p:pic>
      <p:sp>
        <p:nvSpPr>
          <p:cNvPr id="59" name="Content Placeholder 58"/>
          <p:cNvSpPr>
            <a:spLocks noGrp="1"/>
          </p:cNvSpPr>
          <p:nvPr>
            <p:ph sz="quarter" idx="26"/>
          </p:nvPr>
        </p:nvSpPr>
        <p:spPr>
          <a:xfrm>
            <a:off x="1228437" y="2365160"/>
            <a:ext cx="1111315" cy="733806"/>
          </a:xfrm>
        </p:spPr>
        <p:txBody>
          <a:bodyPr>
            <a:normAutofit/>
          </a:bodyPr>
          <a:lstStyle/>
          <a:p>
            <a:r>
              <a:rPr lang="en-US" sz="1200" dirty="0" smtClean="0"/>
              <a:t>Personal Deliveries Toolkit</a:t>
            </a:r>
            <a:endParaRPr lang="en-US" sz="1200" dirty="0"/>
          </a:p>
          <a:p>
            <a:endParaRPr lang="en-US" dirty="0"/>
          </a:p>
        </p:txBody>
      </p:sp>
      <p:sp>
        <p:nvSpPr>
          <p:cNvPr id="61" name="Content Placeholder 60"/>
          <p:cNvSpPr>
            <a:spLocks noGrp="1"/>
          </p:cNvSpPr>
          <p:nvPr>
            <p:ph sz="quarter" idx="28"/>
          </p:nvPr>
        </p:nvSpPr>
        <p:spPr>
          <a:xfrm>
            <a:off x="3409679" y="2365160"/>
            <a:ext cx="1167434" cy="733806"/>
          </a:xfrm>
        </p:spPr>
        <p:txBody>
          <a:bodyPr>
            <a:normAutofit/>
          </a:bodyPr>
          <a:lstStyle/>
          <a:p>
            <a:r>
              <a:rPr lang="en-US" sz="1200" dirty="0" smtClean="0"/>
              <a:t>Transformational schemes</a:t>
            </a:r>
          </a:p>
          <a:p>
            <a:r>
              <a:rPr lang="en-US" sz="1200" dirty="0" smtClean="0"/>
              <a:t>Major estates partnerships</a:t>
            </a:r>
            <a:endParaRPr lang="en-US" sz="1200" dirty="0"/>
          </a:p>
          <a:p>
            <a:endParaRPr lang="en-US" dirty="0"/>
          </a:p>
        </p:txBody>
      </p:sp>
      <p:pic>
        <p:nvPicPr>
          <p:cNvPr id="21" name="Picture Placeholder 20"/>
          <p:cNvPicPr>
            <a:picLocks noGrp="1" noChangeAspect="1"/>
          </p:cNvPicPr>
          <p:nvPr>
            <p:ph type="pic" sz="quarter" idx="29"/>
          </p:nvPr>
        </p:nvPicPr>
        <p:blipFill>
          <a:blip r:embed="rId8" cstate="print">
            <a:extLst>
              <a:ext uri="{28A0092B-C50C-407E-A947-70E740481C1C}">
                <a14:useLocalDpi xmlns:a14="http://schemas.microsoft.com/office/drawing/2010/main" val="0"/>
              </a:ext>
            </a:extLst>
          </a:blip>
          <a:srcRect t="356" b="356"/>
          <a:stretch>
            <a:fillRect/>
          </a:stretch>
        </p:blipFill>
        <p:spPr>
          <a:xfrm>
            <a:off x="4788024" y="1203598"/>
            <a:ext cx="685800" cy="685800"/>
          </a:xfrm>
        </p:spPr>
      </p:pic>
      <p:sp>
        <p:nvSpPr>
          <p:cNvPr id="63" name="Content Placeholder 62"/>
          <p:cNvSpPr>
            <a:spLocks noGrp="1"/>
          </p:cNvSpPr>
          <p:nvPr>
            <p:ph sz="quarter" idx="30"/>
          </p:nvPr>
        </p:nvSpPr>
        <p:spPr/>
        <p:txBody>
          <a:bodyPr>
            <a:normAutofit/>
          </a:bodyPr>
          <a:lstStyle/>
          <a:p>
            <a:r>
              <a:rPr lang="en-US" sz="1200" dirty="0" smtClean="0"/>
              <a:t>Traffic data</a:t>
            </a:r>
          </a:p>
          <a:p>
            <a:endParaRPr lang="en-US" sz="1200" dirty="0"/>
          </a:p>
        </p:txBody>
      </p:sp>
      <p:sp>
        <p:nvSpPr>
          <p:cNvPr id="12" name="Picture Placeholder 11"/>
          <p:cNvSpPr>
            <a:spLocks noGrp="1"/>
          </p:cNvSpPr>
          <p:nvPr>
            <p:ph type="pic" sz="quarter" idx="31"/>
          </p:nvPr>
        </p:nvSpPr>
        <p:spPr/>
      </p:sp>
      <p:sp>
        <p:nvSpPr>
          <p:cNvPr id="65" name="Content Placeholder 64"/>
          <p:cNvSpPr>
            <a:spLocks noGrp="1"/>
          </p:cNvSpPr>
          <p:nvPr>
            <p:ph sz="quarter" idx="32"/>
          </p:nvPr>
        </p:nvSpPr>
        <p:spPr>
          <a:xfrm>
            <a:off x="7772164" y="2365160"/>
            <a:ext cx="1371836" cy="733806"/>
          </a:xfrm>
        </p:spPr>
        <p:txBody>
          <a:bodyPr>
            <a:normAutofit lnSpcReduction="10000"/>
          </a:bodyPr>
          <a:lstStyle/>
          <a:p>
            <a:r>
              <a:rPr lang="en-US" sz="1200" dirty="0" smtClean="0"/>
              <a:t>Safety:</a:t>
            </a:r>
          </a:p>
          <a:p>
            <a:r>
              <a:rPr lang="en-US" sz="1200" dirty="0" smtClean="0"/>
              <a:t>FORS</a:t>
            </a:r>
          </a:p>
          <a:p>
            <a:r>
              <a:rPr lang="en-US" sz="1200" dirty="0" smtClean="0"/>
              <a:t>CLOCS</a:t>
            </a:r>
          </a:p>
          <a:p>
            <a:r>
              <a:rPr lang="en-US" sz="1200" dirty="0" smtClean="0"/>
              <a:t>DVS</a:t>
            </a:r>
            <a:endParaRPr lang="en-US" sz="1200" dirty="0"/>
          </a:p>
          <a:p>
            <a:endParaRPr lang="en-US" dirty="0"/>
          </a:p>
        </p:txBody>
      </p:sp>
      <p:sp>
        <p:nvSpPr>
          <p:cNvPr id="4" name="Picture Placeholder 3"/>
          <p:cNvSpPr>
            <a:spLocks noGrp="1"/>
          </p:cNvSpPr>
          <p:nvPr>
            <p:ph type="pic" sz="quarter" idx="33"/>
          </p:nvPr>
        </p:nvSpPr>
        <p:spPr/>
      </p:sp>
      <p:sp>
        <p:nvSpPr>
          <p:cNvPr id="67" name="Content Placeholder 66"/>
          <p:cNvSpPr>
            <a:spLocks noGrp="1"/>
          </p:cNvSpPr>
          <p:nvPr>
            <p:ph sz="quarter" idx="34"/>
          </p:nvPr>
        </p:nvSpPr>
        <p:spPr>
          <a:xfrm>
            <a:off x="1228437" y="3500478"/>
            <a:ext cx="1255331" cy="733806"/>
          </a:xfrm>
        </p:spPr>
        <p:txBody>
          <a:bodyPr>
            <a:normAutofit/>
          </a:bodyPr>
          <a:lstStyle/>
          <a:p>
            <a:r>
              <a:rPr lang="en-US" sz="1200" dirty="0" smtClean="0"/>
              <a:t>Pedestrian Porterage Demonstrator</a:t>
            </a:r>
            <a:endParaRPr lang="en-US" sz="1200" dirty="0"/>
          </a:p>
          <a:p>
            <a:endParaRPr lang="en-US" dirty="0"/>
          </a:p>
        </p:txBody>
      </p:sp>
      <p:pic>
        <p:nvPicPr>
          <p:cNvPr id="22" name="Picture Placeholder 21"/>
          <p:cNvPicPr>
            <a:picLocks noGrp="1" noChangeAspect="1"/>
          </p:cNvPicPr>
          <p:nvPr>
            <p:ph type="pic" sz="quarter" idx="35"/>
          </p:nvPr>
        </p:nvPicPr>
        <p:blipFill>
          <a:blip r:embed="rId9">
            <a:extLst>
              <a:ext uri="{28A0092B-C50C-407E-A947-70E740481C1C}">
                <a14:useLocalDpi xmlns:a14="http://schemas.microsoft.com/office/drawing/2010/main" val="0"/>
              </a:ext>
            </a:extLst>
          </a:blip>
          <a:srcRect l="11634" r="11634"/>
          <a:stretch>
            <a:fillRect/>
          </a:stretch>
        </p:blipFill>
        <p:spPr/>
      </p:pic>
      <p:sp>
        <p:nvSpPr>
          <p:cNvPr id="69" name="Content Placeholder 68"/>
          <p:cNvSpPr>
            <a:spLocks noGrp="1"/>
          </p:cNvSpPr>
          <p:nvPr>
            <p:ph sz="quarter" idx="36"/>
          </p:nvPr>
        </p:nvSpPr>
        <p:spPr>
          <a:xfrm>
            <a:off x="3409679" y="3500478"/>
            <a:ext cx="1234329" cy="733806"/>
          </a:xfrm>
        </p:spPr>
        <p:txBody>
          <a:bodyPr>
            <a:normAutofit/>
          </a:bodyPr>
          <a:lstStyle/>
          <a:p>
            <a:r>
              <a:rPr lang="en-US" sz="1200" dirty="0" smtClean="0"/>
              <a:t>Micro Consolidation &amp; Consolidation </a:t>
            </a:r>
            <a:r>
              <a:rPr lang="en-US" sz="1200" dirty="0" err="1" smtClean="0"/>
              <a:t>centres</a:t>
            </a:r>
            <a:endParaRPr lang="en-US" sz="1200" dirty="0" smtClean="0"/>
          </a:p>
          <a:p>
            <a:endParaRPr lang="en-US" dirty="0"/>
          </a:p>
        </p:txBody>
      </p:sp>
      <p:pic>
        <p:nvPicPr>
          <p:cNvPr id="23" name="Picture Placeholder 22"/>
          <p:cNvPicPr>
            <a:picLocks noGrp="1" noChangeAspect="1"/>
          </p:cNvPicPr>
          <p:nvPr>
            <p:ph type="pic" sz="quarter" idx="37"/>
          </p:nvPr>
        </p:nvPicPr>
        <p:blipFill>
          <a:blip r:embed="rId10" cstate="print">
            <a:extLst>
              <a:ext uri="{28A0092B-C50C-407E-A947-70E740481C1C}">
                <a14:useLocalDpi xmlns:a14="http://schemas.microsoft.com/office/drawing/2010/main" val="0"/>
              </a:ext>
            </a:extLst>
          </a:blip>
          <a:srcRect l="1152" r="1152"/>
          <a:stretch>
            <a:fillRect/>
          </a:stretch>
        </p:blipFill>
        <p:spPr/>
      </p:pic>
      <p:sp>
        <p:nvSpPr>
          <p:cNvPr id="71" name="Content Placeholder 70"/>
          <p:cNvSpPr>
            <a:spLocks noGrp="1"/>
          </p:cNvSpPr>
          <p:nvPr>
            <p:ph sz="quarter" idx="38"/>
          </p:nvPr>
        </p:nvSpPr>
        <p:spPr/>
        <p:txBody>
          <a:bodyPr>
            <a:normAutofit lnSpcReduction="10000"/>
          </a:bodyPr>
          <a:lstStyle/>
          <a:p>
            <a:r>
              <a:rPr lang="en-US" sz="1200" dirty="0" smtClean="0"/>
              <a:t>TLRN </a:t>
            </a:r>
            <a:r>
              <a:rPr lang="en-US" sz="1200" dirty="0" err="1" smtClean="0"/>
              <a:t>Kerbside</a:t>
            </a:r>
            <a:r>
              <a:rPr lang="en-US" sz="1200" dirty="0" smtClean="0"/>
              <a:t> loading, height and weight restrictions data</a:t>
            </a:r>
            <a:endParaRPr lang="en-US" sz="1200" dirty="0"/>
          </a:p>
          <a:p>
            <a:endParaRPr lang="en-US" dirty="0"/>
          </a:p>
        </p:txBody>
      </p:sp>
      <p:pic>
        <p:nvPicPr>
          <p:cNvPr id="24" name="Picture Placeholder 23"/>
          <p:cNvPicPr>
            <a:picLocks noGrp="1" noChangeAspect="1"/>
          </p:cNvPicPr>
          <p:nvPr>
            <p:ph type="pic" sz="quarter" idx="39"/>
          </p:nvPr>
        </p:nvPicPr>
        <p:blipFill>
          <a:blip r:embed="rId11" cstate="print">
            <a:extLst>
              <a:ext uri="{28A0092B-C50C-407E-A947-70E740481C1C}">
                <a14:useLocalDpi xmlns:a14="http://schemas.microsoft.com/office/drawing/2010/main" val="0"/>
              </a:ext>
            </a:extLst>
          </a:blip>
          <a:srcRect l="16406" r="16406"/>
          <a:stretch>
            <a:fillRect/>
          </a:stretch>
        </p:blipFill>
        <p:spPr/>
      </p:pic>
      <p:sp>
        <p:nvSpPr>
          <p:cNvPr id="73" name="Content Placeholder 72"/>
          <p:cNvSpPr>
            <a:spLocks noGrp="1"/>
          </p:cNvSpPr>
          <p:nvPr>
            <p:ph sz="quarter" idx="40"/>
          </p:nvPr>
        </p:nvSpPr>
        <p:spPr/>
        <p:txBody>
          <a:bodyPr>
            <a:normAutofit/>
          </a:bodyPr>
          <a:lstStyle/>
          <a:p>
            <a:r>
              <a:rPr lang="en-US" sz="1200" dirty="0" smtClean="0"/>
              <a:t>Preferred Supplier</a:t>
            </a:r>
            <a:endParaRPr lang="en-US" sz="1200" dirty="0"/>
          </a:p>
          <a:p>
            <a:endParaRPr lang="en-US" dirty="0"/>
          </a:p>
        </p:txBody>
      </p:sp>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gray">
          <a:xfrm>
            <a:off x="261447" y="4354115"/>
            <a:ext cx="8631332" cy="614435"/>
          </a:xfrm>
          <a:prstGeom prst="rect">
            <a:avLst/>
          </a:prstGeom>
        </p:spPr>
      </p:pic>
      <p:sp>
        <p:nvSpPr>
          <p:cNvPr id="30" name="Title 1"/>
          <p:cNvSpPr>
            <a:spLocks noGrp="1"/>
          </p:cNvSpPr>
          <p:nvPr>
            <p:ph type="title"/>
          </p:nvPr>
        </p:nvSpPr>
        <p:spPr>
          <a:xfrm>
            <a:off x="457200" y="205978"/>
            <a:ext cx="8229600" cy="857250"/>
          </a:xfrm>
        </p:spPr>
        <p:txBody>
          <a:bodyPr>
            <a:normAutofit/>
          </a:bodyPr>
          <a:lstStyle/>
          <a:p>
            <a:pPr algn="l"/>
            <a:r>
              <a:rPr lang="en-GB" sz="2800" b="1" dirty="0">
                <a:solidFill>
                  <a:srgbClr val="0019A8"/>
                </a:solidFill>
                <a:latin typeface="NJFont Book" panose="020B0503020304020204" pitchFamily="34" charset="0"/>
                <a:ea typeface="MS PGothic" pitchFamily="34" charset="-128"/>
              </a:rPr>
              <a:t>What </a:t>
            </a:r>
            <a:r>
              <a:rPr lang="en-GB" sz="2800" b="1" dirty="0" smtClean="0">
                <a:solidFill>
                  <a:srgbClr val="0019A8"/>
                </a:solidFill>
                <a:latin typeface="NJFont Book" panose="020B0503020304020204" pitchFamily="34" charset="0"/>
                <a:ea typeface="MS PGothic" pitchFamily="34" charset="-128"/>
              </a:rPr>
              <a:t>are </a:t>
            </a:r>
            <a:r>
              <a:rPr lang="en-GB" sz="2800" b="1" dirty="0">
                <a:solidFill>
                  <a:srgbClr val="0019A8"/>
                </a:solidFill>
                <a:latin typeface="NJFont Book" panose="020B0503020304020204" pitchFamily="34" charset="0"/>
                <a:ea typeface="MS PGothic" pitchFamily="34" charset="-128"/>
              </a:rPr>
              <a:t>TfL doing?</a:t>
            </a:r>
          </a:p>
        </p:txBody>
      </p:sp>
      <p:pic>
        <p:nvPicPr>
          <p:cNvPr id="32" name="Picture 2" descr="Related image">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4767" r="18129"/>
          <a:stretch/>
        </p:blipFill>
        <p:spPr bwMode="auto">
          <a:xfrm>
            <a:off x="395536" y="3507854"/>
            <a:ext cx="743096" cy="72008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265" y="2422430"/>
            <a:ext cx="687600" cy="65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icture Placeholder 1"/>
          <p:cNvSpPr>
            <a:spLocks noGrp="1"/>
          </p:cNvSpPr>
          <p:nvPr>
            <p:ph type="pic" sz="quarter" idx="27"/>
          </p:nvPr>
        </p:nvSpPr>
        <p:spPr/>
      </p:sp>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55776" y="2355726"/>
            <a:ext cx="792088" cy="731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11960" y="341243"/>
            <a:ext cx="4932040" cy="646331"/>
          </a:xfrm>
          <a:prstGeom prst="rect">
            <a:avLst/>
          </a:prstGeom>
        </p:spPr>
        <p:txBody>
          <a:bodyPr wrap="square">
            <a:spAutoFit/>
          </a:bodyPr>
          <a:lstStyle/>
          <a:p>
            <a:r>
              <a:rPr lang="en-GB" i="1" dirty="0">
                <a:solidFill>
                  <a:srgbClr val="000099"/>
                </a:solidFill>
                <a:latin typeface="NJFont Book" panose="020B0503020304020204" pitchFamily="34" charset="0"/>
                <a:ea typeface="ＭＳ Ｐゴシック"/>
              </a:rPr>
              <a:t>Enable and encourage customers and businesses to avoid impacts of crowding and </a:t>
            </a:r>
            <a:r>
              <a:rPr lang="en-GB" i="1" dirty="0" smtClean="0">
                <a:solidFill>
                  <a:srgbClr val="000099"/>
                </a:solidFill>
                <a:latin typeface="NJFont Book" panose="020B0503020304020204" pitchFamily="34" charset="0"/>
                <a:ea typeface="ＭＳ Ｐゴシック"/>
              </a:rPr>
              <a:t>congestion</a:t>
            </a:r>
            <a:endParaRPr lang="en-GB" i="1" dirty="0">
              <a:solidFill>
                <a:srgbClr val="000099"/>
              </a:solidFill>
              <a:latin typeface="NJFont Book" panose="020B0503020304020204" pitchFamily="34" charset="0"/>
              <a:ea typeface="ＭＳ Ｐゴシック"/>
            </a:endParaRPr>
          </a:p>
        </p:txBody>
      </p:sp>
      <p:pic>
        <p:nvPicPr>
          <p:cNvPr id="1027"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88024" y="2311531"/>
            <a:ext cx="815588" cy="819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384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nvSpPr>
        <p:spPr bwMode="auto">
          <a:xfrm>
            <a:off x="299051" y="270593"/>
            <a:ext cx="8496944" cy="362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NJFont Light"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NJFont Light"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NJFont Light"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NJFont Light"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NJFont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defRPr/>
            </a:pPr>
            <a:endParaRPr lang="en-GB" sz="2000" b="1" dirty="0" smtClean="0">
              <a:solidFill>
                <a:srgbClr val="282828"/>
              </a:solidFill>
              <a:latin typeface="NJFont Book"/>
            </a:endParaRPr>
          </a:p>
          <a:p>
            <a:pPr>
              <a:spcAft>
                <a:spcPts val="600"/>
              </a:spcAft>
              <a:defRPr/>
            </a:pPr>
            <a:endParaRPr lang="en-GB" sz="2000" b="1" dirty="0">
              <a:solidFill>
                <a:srgbClr val="282828"/>
              </a:solidFill>
              <a:latin typeface="NJFont Book"/>
            </a:endParaRPr>
          </a:p>
          <a:p>
            <a:pPr>
              <a:defRPr/>
            </a:pPr>
            <a:endParaRPr lang="en-GB" sz="2000" dirty="0">
              <a:solidFill>
                <a:srgbClr val="000000"/>
              </a:solidFill>
              <a:latin typeface="NJFont Book"/>
              <a:ea typeface="ＭＳ Ｐゴシック"/>
            </a:endParaRPr>
          </a:p>
          <a:p>
            <a:pPr>
              <a:defRPr/>
            </a:pPr>
            <a:endParaRPr lang="en-US" sz="2000" dirty="0" smtClean="0">
              <a:solidFill>
                <a:srgbClr val="000000"/>
              </a:solidFill>
              <a:latin typeface="NJFont Book"/>
              <a:ea typeface="ＭＳ Ｐゴシック"/>
            </a:endParaRPr>
          </a:p>
          <a:p>
            <a:pPr marL="0" indent="0">
              <a:buFont typeface="Arial" pitchFamily="34" charset="0"/>
              <a:buNone/>
              <a:defRPr/>
            </a:pPr>
            <a:endParaRPr lang="en-GB" sz="2000" dirty="0" smtClean="0">
              <a:solidFill>
                <a:srgbClr val="000000"/>
              </a:solidFill>
              <a:latin typeface="NJFont Book"/>
              <a:ea typeface="ＭＳ Ｐゴシック"/>
            </a:endParaRPr>
          </a:p>
        </p:txBody>
      </p:sp>
      <p:sp>
        <p:nvSpPr>
          <p:cNvPr id="22" name="Oval 21"/>
          <p:cNvSpPr>
            <a:spLocks noChangeAspect="1"/>
          </p:cNvSpPr>
          <p:nvPr/>
        </p:nvSpPr>
        <p:spPr>
          <a:xfrm>
            <a:off x="1046230" y="-1844951"/>
            <a:ext cx="7146602" cy="53599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a:spLocks noChangeAspect="1"/>
          </p:cNvSpPr>
          <p:nvPr/>
        </p:nvSpPr>
        <p:spPr>
          <a:xfrm>
            <a:off x="2045332" y="-981459"/>
            <a:ext cx="5237969" cy="3928477"/>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a:off x="4644008" y="983159"/>
            <a:ext cx="2859224" cy="166166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463988" y="983158"/>
            <a:ext cx="180020" cy="266871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39553" y="993784"/>
            <a:ext cx="7653279" cy="1179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44008" y="983159"/>
            <a:ext cx="3456384" cy="517991"/>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555776" y="983158"/>
            <a:ext cx="2088232" cy="217920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61695" y="1171950"/>
            <a:ext cx="1584176" cy="261610"/>
          </a:xfrm>
          <a:prstGeom prst="rect">
            <a:avLst/>
          </a:prstGeom>
          <a:noFill/>
        </p:spPr>
        <p:txBody>
          <a:bodyPr wrap="square" rtlCol="0">
            <a:spAutoFit/>
          </a:bodyPr>
          <a:lstStyle/>
          <a:p>
            <a:pPr algn="ctr"/>
            <a:r>
              <a:rPr lang="en-GB" sz="1100" dirty="0" smtClean="0">
                <a:solidFill>
                  <a:schemeClr val="bg1"/>
                </a:solidFill>
              </a:rPr>
              <a:t>Transport Strategy</a:t>
            </a:r>
          </a:p>
        </p:txBody>
      </p:sp>
      <p:sp>
        <p:nvSpPr>
          <p:cNvPr id="36" name="TextBox 35"/>
          <p:cNvSpPr txBox="1"/>
          <p:nvPr/>
        </p:nvSpPr>
        <p:spPr>
          <a:xfrm>
            <a:off x="3093411" y="2223645"/>
            <a:ext cx="1526120" cy="600164"/>
          </a:xfrm>
          <a:prstGeom prst="rect">
            <a:avLst/>
          </a:prstGeom>
          <a:noFill/>
        </p:spPr>
        <p:txBody>
          <a:bodyPr wrap="square" rtlCol="0">
            <a:spAutoFit/>
          </a:bodyPr>
          <a:lstStyle/>
          <a:p>
            <a:pPr algn="ctr"/>
            <a:r>
              <a:rPr lang="en-GB" sz="1100" dirty="0" smtClean="0">
                <a:solidFill>
                  <a:schemeClr val="bg1"/>
                </a:solidFill>
              </a:rPr>
              <a:t>Travel  </a:t>
            </a:r>
          </a:p>
          <a:p>
            <a:pPr algn="ctr"/>
            <a:r>
              <a:rPr lang="en-GB" sz="1100" dirty="0" smtClean="0">
                <a:solidFill>
                  <a:schemeClr val="bg1"/>
                </a:solidFill>
              </a:rPr>
              <a:t>Demand Management</a:t>
            </a:r>
          </a:p>
        </p:txBody>
      </p:sp>
      <p:sp>
        <p:nvSpPr>
          <p:cNvPr id="37" name="TextBox 36"/>
          <p:cNvSpPr txBox="1"/>
          <p:nvPr/>
        </p:nvSpPr>
        <p:spPr>
          <a:xfrm>
            <a:off x="4607578" y="2278857"/>
            <a:ext cx="1079069" cy="769441"/>
          </a:xfrm>
          <a:prstGeom prst="rect">
            <a:avLst/>
          </a:prstGeom>
          <a:noFill/>
        </p:spPr>
        <p:txBody>
          <a:bodyPr wrap="square" rtlCol="0">
            <a:spAutoFit/>
          </a:bodyPr>
          <a:lstStyle/>
          <a:p>
            <a:pPr algn="ctr"/>
            <a:r>
              <a:rPr lang="en-GB" sz="1100" dirty="0" smtClean="0">
                <a:solidFill>
                  <a:schemeClr val="bg1"/>
                </a:solidFill>
              </a:rPr>
              <a:t>Strategy </a:t>
            </a:r>
          </a:p>
          <a:p>
            <a:pPr algn="ctr"/>
            <a:r>
              <a:rPr lang="en-GB" sz="1100" dirty="0" smtClean="0">
                <a:solidFill>
                  <a:schemeClr val="bg1"/>
                </a:solidFill>
              </a:rPr>
              <a:t>and </a:t>
            </a:r>
          </a:p>
          <a:p>
            <a:pPr algn="ctr"/>
            <a:r>
              <a:rPr lang="en-GB" sz="1100" dirty="0" smtClean="0">
                <a:solidFill>
                  <a:schemeClr val="bg1"/>
                </a:solidFill>
              </a:rPr>
              <a:t>Network Development</a:t>
            </a:r>
          </a:p>
        </p:txBody>
      </p:sp>
      <p:sp>
        <p:nvSpPr>
          <p:cNvPr id="38" name="TextBox 37"/>
          <p:cNvSpPr txBox="1"/>
          <p:nvPr/>
        </p:nvSpPr>
        <p:spPr>
          <a:xfrm>
            <a:off x="2183620" y="1857316"/>
            <a:ext cx="1296145" cy="430887"/>
          </a:xfrm>
          <a:prstGeom prst="rect">
            <a:avLst/>
          </a:prstGeom>
          <a:noFill/>
        </p:spPr>
        <p:txBody>
          <a:bodyPr wrap="square" rtlCol="0">
            <a:spAutoFit/>
          </a:bodyPr>
          <a:lstStyle/>
          <a:p>
            <a:pPr algn="ctr"/>
            <a:r>
              <a:rPr lang="en-GB" sz="1100" dirty="0" smtClean="0">
                <a:solidFill>
                  <a:schemeClr val="bg1"/>
                </a:solidFill>
              </a:rPr>
              <a:t>Delivery </a:t>
            </a:r>
          </a:p>
          <a:p>
            <a:pPr algn="ctr"/>
            <a:r>
              <a:rPr lang="en-GB" sz="1100" dirty="0" smtClean="0">
                <a:solidFill>
                  <a:schemeClr val="bg1"/>
                </a:solidFill>
              </a:rPr>
              <a:t>Planning</a:t>
            </a:r>
          </a:p>
        </p:txBody>
      </p:sp>
      <p:sp>
        <p:nvSpPr>
          <p:cNvPr id="39" name="TextBox 38"/>
          <p:cNvSpPr txBox="1"/>
          <p:nvPr/>
        </p:nvSpPr>
        <p:spPr>
          <a:xfrm>
            <a:off x="3995936" y="983447"/>
            <a:ext cx="1368152" cy="646331"/>
          </a:xfrm>
          <a:prstGeom prst="rect">
            <a:avLst/>
          </a:prstGeom>
          <a:noFill/>
        </p:spPr>
        <p:txBody>
          <a:bodyPr wrap="square" rtlCol="0">
            <a:spAutoFit/>
          </a:bodyPr>
          <a:lstStyle/>
          <a:p>
            <a:pPr algn="ctr"/>
            <a:r>
              <a:rPr lang="en-GB" sz="1200" dirty="0" smtClean="0">
                <a:solidFill>
                  <a:schemeClr val="bg1"/>
                </a:solidFill>
              </a:rPr>
              <a:t>Alex Williams Director of City Planning</a:t>
            </a:r>
          </a:p>
        </p:txBody>
      </p:sp>
      <p:sp>
        <p:nvSpPr>
          <p:cNvPr id="2054" name="TextBox 2053"/>
          <p:cNvSpPr txBox="1"/>
          <p:nvPr/>
        </p:nvSpPr>
        <p:spPr>
          <a:xfrm>
            <a:off x="2339752" y="3532066"/>
            <a:ext cx="2476685" cy="1015663"/>
          </a:xfrm>
          <a:prstGeom prst="rect">
            <a:avLst/>
          </a:prstGeom>
          <a:noFill/>
        </p:spPr>
        <p:txBody>
          <a:bodyPr wrap="square" rtlCol="0">
            <a:spAutoFit/>
          </a:bodyPr>
          <a:lstStyle/>
          <a:p>
            <a:r>
              <a:rPr lang="en-GB" sz="1000" dirty="0">
                <a:solidFill>
                  <a:srgbClr val="000099"/>
                </a:solidFill>
                <a:latin typeface="NJFont Book" panose="020B0503020304020204" pitchFamily="34" charset="0"/>
              </a:rPr>
              <a:t>P</a:t>
            </a:r>
            <a:r>
              <a:rPr lang="en-GB" sz="1000" dirty="0" smtClean="0">
                <a:solidFill>
                  <a:srgbClr val="000099"/>
                </a:solidFill>
                <a:latin typeface="NJFont Book" panose="020B0503020304020204" pitchFamily="34" charset="0"/>
              </a:rPr>
              <a:t>artnerships with businesses</a:t>
            </a:r>
          </a:p>
          <a:p>
            <a:r>
              <a:rPr lang="en-GB" sz="1000" dirty="0" smtClean="0">
                <a:solidFill>
                  <a:srgbClr val="000099"/>
                </a:solidFill>
                <a:latin typeface="NJFont Book" panose="020B0503020304020204" pitchFamily="34" charset="0"/>
              </a:rPr>
              <a:t>and other customers of deliveries </a:t>
            </a:r>
          </a:p>
          <a:p>
            <a:r>
              <a:rPr lang="en-GB" sz="1000" dirty="0" smtClean="0">
                <a:solidFill>
                  <a:srgbClr val="000099"/>
                </a:solidFill>
                <a:latin typeface="NJFont Book" panose="020B0503020304020204" pitchFamily="34" charset="0"/>
              </a:rPr>
              <a:t>&amp; servicing. Demo projects and toolkits to promote sustainable delivery and procurement. Data and products for the industry and its customers</a:t>
            </a:r>
          </a:p>
        </p:txBody>
      </p:sp>
      <p:sp>
        <p:nvSpPr>
          <p:cNvPr id="58" name="TextBox 57"/>
          <p:cNvSpPr txBox="1"/>
          <p:nvPr/>
        </p:nvSpPr>
        <p:spPr>
          <a:xfrm>
            <a:off x="6192666" y="1476163"/>
            <a:ext cx="1465130" cy="600164"/>
          </a:xfrm>
          <a:prstGeom prst="rect">
            <a:avLst/>
          </a:prstGeom>
          <a:noFill/>
        </p:spPr>
        <p:txBody>
          <a:bodyPr wrap="square" rtlCol="0">
            <a:spAutoFit/>
          </a:bodyPr>
          <a:lstStyle/>
          <a:p>
            <a:pPr algn="ctr"/>
            <a:r>
              <a:rPr lang="en-GB" sz="1100" dirty="0" smtClean="0">
                <a:solidFill>
                  <a:schemeClr val="bg1"/>
                </a:solidFill>
              </a:rPr>
              <a:t>National </a:t>
            </a:r>
          </a:p>
          <a:p>
            <a:pPr algn="ctr"/>
            <a:r>
              <a:rPr lang="en-GB" sz="1100" dirty="0" smtClean="0">
                <a:solidFill>
                  <a:schemeClr val="bg1"/>
                </a:solidFill>
              </a:rPr>
              <a:t>&amp; Regional Partnerships</a:t>
            </a:r>
          </a:p>
        </p:txBody>
      </p:sp>
      <p:cxnSp>
        <p:nvCxnSpPr>
          <p:cNvPr id="48" name="Straight Connector 47"/>
          <p:cNvCxnSpPr/>
          <p:nvPr/>
        </p:nvCxnSpPr>
        <p:spPr>
          <a:xfrm>
            <a:off x="4644008" y="983158"/>
            <a:ext cx="1440160" cy="2356467"/>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902170" y="3774691"/>
            <a:ext cx="1944216" cy="553998"/>
          </a:xfrm>
          <a:prstGeom prst="rect">
            <a:avLst/>
          </a:prstGeom>
          <a:noFill/>
        </p:spPr>
        <p:txBody>
          <a:bodyPr wrap="square" rtlCol="0">
            <a:spAutoFit/>
          </a:bodyPr>
          <a:lstStyle/>
          <a:p>
            <a:pPr algn="ctr"/>
            <a:r>
              <a:rPr lang="en-GB" sz="1000" dirty="0" smtClean="0">
                <a:solidFill>
                  <a:srgbClr val="000099"/>
                </a:solidFill>
                <a:latin typeface="NJFont Book" panose="020B0503020304020204" pitchFamily="34" charset="0"/>
              </a:rPr>
              <a:t>Delivering place change while ensuring essential delivery &amp; servicing can take place</a:t>
            </a:r>
            <a:endParaRPr lang="en-GB" sz="1000" dirty="0">
              <a:solidFill>
                <a:srgbClr val="000099"/>
              </a:solidFill>
              <a:latin typeface="NJFont Book" panose="020B0503020304020204" pitchFamily="34" charset="0"/>
            </a:endParaRPr>
          </a:p>
        </p:txBody>
      </p:sp>
      <p:cxnSp>
        <p:nvCxnSpPr>
          <p:cNvPr id="49" name="Straight Connector 48"/>
          <p:cNvCxnSpPr/>
          <p:nvPr/>
        </p:nvCxnSpPr>
        <p:spPr>
          <a:xfrm flipH="1">
            <a:off x="1331640" y="1245192"/>
            <a:ext cx="2592288" cy="79829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2" name="Oval 31"/>
          <p:cNvSpPr>
            <a:spLocks noChangeAspect="1"/>
          </p:cNvSpPr>
          <p:nvPr/>
        </p:nvSpPr>
        <p:spPr>
          <a:xfrm>
            <a:off x="3807067" y="328957"/>
            <a:ext cx="1714500" cy="1285875"/>
          </a:xfrm>
          <a:prstGeom prst="ellipse">
            <a:avLst/>
          </a:prstGeom>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1821" y="-2492734"/>
            <a:ext cx="9108504" cy="34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itle 1"/>
          <p:cNvSpPr txBox="1">
            <a:spLocks/>
          </p:cNvSpPr>
          <p:nvPr/>
        </p:nvSpPr>
        <p:spPr>
          <a:xfrm>
            <a:off x="279582" y="66944"/>
            <a:ext cx="6914468" cy="451652"/>
          </a:xfrm>
          <a:prstGeom prst="rect">
            <a:avLst/>
          </a:prstGeom>
        </p:spPr>
        <p:txBody>
          <a:bodyPr lIns="0"/>
          <a:lstStyle>
            <a:lvl1pPr algn="l" defTabSz="914400" rtl="0" eaLnBrk="1" latinLnBrk="0" hangingPunct="1">
              <a:spcBef>
                <a:spcPct val="0"/>
              </a:spcBef>
              <a:buNone/>
              <a:defRPr sz="2800" kern="1200" baseline="0">
                <a:solidFill>
                  <a:schemeClr val="tx2"/>
                </a:solidFill>
                <a:latin typeface="NJFont Light" panose="020B0303020304020204" pitchFamily="34" charset="0"/>
                <a:ea typeface="+mj-ea"/>
                <a:cs typeface="+mj-cs"/>
              </a:defRPr>
            </a:lvl1pPr>
          </a:lstStyle>
          <a:p>
            <a:r>
              <a:rPr lang="en-GB" sz="3000" dirty="0" smtClean="0">
                <a:solidFill>
                  <a:srgbClr val="0019A8"/>
                </a:solidFill>
                <a:latin typeface="NJFont Medium" panose="020B0603020304020204" pitchFamily="34" charset="0"/>
              </a:rPr>
              <a:t>Freight expertise across TfL </a:t>
            </a:r>
            <a:endParaRPr lang="en-GB" sz="2000" dirty="0">
              <a:solidFill>
                <a:srgbClr val="0019A8"/>
              </a:solidFill>
              <a:latin typeface="NJFont Medium" panose="020B0603020304020204" pitchFamily="34" charset="0"/>
            </a:endParaRPr>
          </a:p>
        </p:txBody>
      </p:sp>
      <p:sp>
        <p:nvSpPr>
          <p:cNvPr id="17" name="Freeform 16"/>
          <p:cNvSpPr/>
          <p:nvPr/>
        </p:nvSpPr>
        <p:spPr>
          <a:xfrm>
            <a:off x="5486350" y="976198"/>
            <a:ext cx="2686050" cy="521494"/>
          </a:xfrm>
          <a:custGeom>
            <a:avLst/>
            <a:gdLst>
              <a:gd name="connsiteX0" fmla="*/ 19050 w 2686050"/>
              <a:gd name="connsiteY0" fmla="*/ 0 h 695325"/>
              <a:gd name="connsiteX1" fmla="*/ 19050 w 2686050"/>
              <a:gd name="connsiteY1" fmla="*/ 85725 h 695325"/>
              <a:gd name="connsiteX2" fmla="*/ 0 w 2686050"/>
              <a:gd name="connsiteY2" fmla="*/ 152400 h 695325"/>
              <a:gd name="connsiteX3" fmla="*/ 0 w 2686050"/>
              <a:gd name="connsiteY3" fmla="*/ 171450 h 695325"/>
              <a:gd name="connsiteX4" fmla="*/ 2619375 w 2686050"/>
              <a:gd name="connsiteY4" fmla="*/ 695325 h 695325"/>
              <a:gd name="connsiteX5" fmla="*/ 2638425 w 2686050"/>
              <a:gd name="connsiteY5" fmla="*/ 600075 h 695325"/>
              <a:gd name="connsiteX6" fmla="*/ 2667000 w 2686050"/>
              <a:gd name="connsiteY6" fmla="*/ 447675 h 695325"/>
              <a:gd name="connsiteX7" fmla="*/ 2676525 w 2686050"/>
              <a:gd name="connsiteY7" fmla="*/ 352425 h 695325"/>
              <a:gd name="connsiteX8" fmla="*/ 2686050 w 2686050"/>
              <a:gd name="connsiteY8" fmla="*/ 190500 h 695325"/>
              <a:gd name="connsiteX9" fmla="*/ 2686050 w 2686050"/>
              <a:gd name="connsiteY9" fmla="*/ 95250 h 695325"/>
              <a:gd name="connsiteX10" fmla="*/ 2686050 w 2686050"/>
              <a:gd name="connsiteY10" fmla="*/ 0 h 695325"/>
              <a:gd name="connsiteX11" fmla="*/ 19050 w 2686050"/>
              <a:gd name="connsiteY11"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050" h="695325">
                <a:moveTo>
                  <a:pt x="19050" y="0"/>
                </a:moveTo>
                <a:lnTo>
                  <a:pt x="19050" y="85725"/>
                </a:lnTo>
                <a:lnTo>
                  <a:pt x="0" y="152400"/>
                </a:lnTo>
                <a:lnTo>
                  <a:pt x="0" y="171450"/>
                </a:lnTo>
                <a:lnTo>
                  <a:pt x="2619375" y="695325"/>
                </a:lnTo>
                <a:lnTo>
                  <a:pt x="2638425" y="600075"/>
                </a:lnTo>
                <a:lnTo>
                  <a:pt x="2667000" y="447675"/>
                </a:lnTo>
                <a:lnTo>
                  <a:pt x="2676525" y="352425"/>
                </a:lnTo>
                <a:lnTo>
                  <a:pt x="2686050" y="190500"/>
                </a:lnTo>
                <a:lnTo>
                  <a:pt x="2686050" y="95250"/>
                </a:lnTo>
                <a:lnTo>
                  <a:pt x="2686050" y="0"/>
                </a:lnTo>
                <a:lnTo>
                  <a:pt x="1905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p:cNvSpPr txBox="1"/>
          <p:nvPr/>
        </p:nvSpPr>
        <p:spPr>
          <a:xfrm>
            <a:off x="5814890" y="971895"/>
            <a:ext cx="2357509" cy="430887"/>
          </a:xfrm>
          <a:prstGeom prst="rect">
            <a:avLst/>
          </a:prstGeom>
          <a:noFill/>
        </p:spPr>
        <p:txBody>
          <a:bodyPr wrap="square" rtlCol="0">
            <a:spAutoFit/>
          </a:bodyPr>
          <a:lstStyle/>
          <a:p>
            <a:pPr algn="r"/>
            <a:r>
              <a:rPr lang="en-GB" sz="1100" dirty="0" smtClean="0">
                <a:solidFill>
                  <a:schemeClr val="bg1"/>
                </a:solidFill>
              </a:rPr>
              <a:t>Enforcement and Work Related Road Risk</a:t>
            </a:r>
          </a:p>
        </p:txBody>
      </p:sp>
      <p:sp>
        <p:nvSpPr>
          <p:cNvPr id="85" name="TextBox 84"/>
          <p:cNvSpPr txBox="1"/>
          <p:nvPr/>
        </p:nvSpPr>
        <p:spPr>
          <a:xfrm>
            <a:off x="5614541" y="2120033"/>
            <a:ext cx="1371175" cy="600164"/>
          </a:xfrm>
          <a:prstGeom prst="rect">
            <a:avLst/>
          </a:prstGeom>
          <a:noFill/>
        </p:spPr>
        <p:txBody>
          <a:bodyPr wrap="square" rtlCol="0">
            <a:spAutoFit/>
          </a:bodyPr>
          <a:lstStyle/>
          <a:p>
            <a:pPr algn="ctr"/>
            <a:r>
              <a:rPr lang="en-GB" sz="1100" dirty="0" smtClean="0">
                <a:solidFill>
                  <a:schemeClr val="bg1"/>
                </a:solidFill>
              </a:rPr>
              <a:t>Works </a:t>
            </a:r>
          </a:p>
          <a:p>
            <a:pPr algn="ctr"/>
            <a:r>
              <a:rPr lang="en-GB" sz="1100" dirty="0" smtClean="0">
                <a:solidFill>
                  <a:schemeClr val="bg1"/>
                </a:solidFill>
              </a:rPr>
              <a:t>Master </a:t>
            </a:r>
          </a:p>
          <a:p>
            <a:pPr algn="ctr"/>
            <a:r>
              <a:rPr lang="en-GB" sz="1100" dirty="0" smtClean="0">
                <a:solidFill>
                  <a:schemeClr val="bg1"/>
                </a:solidFill>
              </a:rPr>
              <a:t>Planning </a:t>
            </a:r>
          </a:p>
        </p:txBody>
      </p:sp>
      <p:cxnSp>
        <p:nvCxnSpPr>
          <p:cNvPr id="88" name="Straight Connector 87"/>
          <p:cNvCxnSpPr/>
          <p:nvPr/>
        </p:nvCxnSpPr>
        <p:spPr>
          <a:xfrm flipH="1">
            <a:off x="3246956" y="3126131"/>
            <a:ext cx="259132" cy="289167"/>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981422" y="995597"/>
            <a:ext cx="1368152" cy="461665"/>
          </a:xfrm>
          <a:prstGeom prst="rect">
            <a:avLst/>
          </a:prstGeom>
          <a:noFill/>
        </p:spPr>
        <p:txBody>
          <a:bodyPr wrap="square" rtlCol="0">
            <a:spAutoFit/>
          </a:bodyPr>
          <a:lstStyle/>
          <a:p>
            <a:pPr algn="ctr"/>
            <a:r>
              <a:rPr lang="en-GB" sz="1200" dirty="0" smtClean="0">
                <a:solidFill>
                  <a:schemeClr val="bg1"/>
                </a:solidFill>
              </a:rPr>
              <a:t>Director of City Planning</a:t>
            </a:r>
          </a:p>
        </p:txBody>
      </p:sp>
      <p:sp>
        <p:nvSpPr>
          <p:cNvPr id="90" name="TextBox 89"/>
          <p:cNvSpPr txBox="1"/>
          <p:nvPr/>
        </p:nvSpPr>
        <p:spPr>
          <a:xfrm>
            <a:off x="6947905" y="3543859"/>
            <a:ext cx="2088591" cy="707886"/>
          </a:xfrm>
          <a:prstGeom prst="rect">
            <a:avLst/>
          </a:prstGeom>
          <a:noFill/>
        </p:spPr>
        <p:txBody>
          <a:bodyPr wrap="square" rtlCol="0">
            <a:spAutoFit/>
          </a:bodyPr>
          <a:lstStyle/>
          <a:p>
            <a:pPr algn="r"/>
            <a:r>
              <a:rPr lang="en-GB" sz="1000" dirty="0" smtClean="0">
                <a:solidFill>
                  <a:srgbClr val="000099"/>
                </a:solidFill>
                <a:latin typeface="NJFont Book" panose="020B0503020304020204" pitchFamily="34" charset="0"/>
              </a:rPr>
              <a:t>Planning works and coordinating initiatives in collaboration with the construction sector to reduce network disruption</a:t>
            </a:r>
            <a:endParaRPr lang="en-GB" sz="1000" dirty="0">
              <a:solidFill>
                <a:srgbClr val="000099"/>
              </a:solidFill>
              <a:latin typeface="NJFont Book" panose="020B0503020304020204" pitchFamily="34" charset="0"/>
            </a:endParaRPr>
          </a:p>
        </p:txBody>
      </p:sp>
      <p:cxnSp>
        <p:nvCxnSpPr>
          <p:cNvPr id="91" name="Straight Connector 90"/>
          <p:cNvCxnSpPr/>
          <p:nvPr/>
        </p:nvCxnSpPr>
        <p:spPr>
          <a:xfrm flipH="1">
            <a:off x="1757299" y="2517917"/>
            <a:ext cx="576066" cy="43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575739" y="2720197"/>
            <a:ext cx="1236622" cy="811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7503232" y="2084510"/>
            <a:ext cx="309129" cy="18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1046230" y="1476163"/>
            <a:ext cx="504056" cy="149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5349574" y="3327834"/>
            <a:ext cx="421592" cy="381308"/>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452750" y="1568639"/>
            <a:ext cx="1753195" cy="1323439"/>
          </a:xfrm>
          <a:prstGeom prst="rect">
            <a:avLst/>
          </a:prstGeom>
          <a:noFill/>
        </p:spPr>
        <p:txBody>
          <a:bodyPr wrap="square" rtlCol="0">
            <a:spAutoFit/>
          </a:bodyPr>
          <a:lstStyle/>
          <a:p>
            <a:pPr algn="r"/>
            <a:r>
              <a:rPr lang="en-GB" sz="1000" dirty="0" smtClean="0">
                <a:solidFill>
                  <a:srgbClr val="000099"/>
                </a:solidFill>
                <a:latin typeface="NJFont Book" panose="020B0503020304020204" pitchFamily="34" charset="0"/>
              </a:rPr>
              <a:t>Leading </a:t>
            </a:r>
            <a:r>
              <a:rPr lang="en-GB" sz="1000" dirty="0">
                <a:solidFill>
                  <a:srgbClr val="000099"/>
                </a:solidFill>
                <a:latin typeface="NJFont Book" panose="020B0503020304020204" pitchFamily="34" charset="0"/>
              </a:rPr>
              <a:t>TfL’s </a:t>
            </a:r>
            <a:endParaRPr lang="en-GB" sz="1000" dirty="0" smtClean="0">
              <a:solidFill>
                <a:srgbClr val="000099"/>
              </a:solidFill>
              <a:latin typeface="NJFont Book" panose="020B0503020304020204" pitchFamily="34" charset="0"/>
            </a:endParaRPr>
          </a:p>
          <a:p>
            <a:pPr algn="r"/>
            <a:r>
              <a:rPr lang="en-GB" sz="1000" dirty="0" smtClean="0">
                <a:solidFill>
                  <a:srgbClr val="000099"/>
                </a:solidFill>
                <a:latin typeface="NJFont Book" panose="020B0503020304020204" pitchFamily="34" charset="0"/>
              </a:rPr>
              <a:t>Relationships with </a:t>
            </a:r>
          </a:p>
          <a:p>
            <a:pPr algn="r"/>
            <a:r>
              <a:rPr lang="en-GB" sz="1000" dirty="0" smtClean="0">
                <a:solidFill>
                  <a:srgbClr val="000099"/>
                </a:solidFill>
                <a:latin typeface="NJFont Book" panose="020B0503020304020204" pitchFamily="34" charset="0"/>
              </a:rPr>
              <a:t>key national  </a:t>
            </a:r>
          </a:p>
          <a:p>
            <a:pPr algn="r"/>
            <a:r>
              <a:rPr lang="en-GB" sz="1000" dirty="0" smtClean="0">
                <a:solidFill>
                  <a:srgbClr val="000099"/>
                </a:solidFill>
                <a:latin typeface="NJFont Book" panose="020B0503020304020204" pitchFamily="34" charset="0"/>
              </a:rPr>
              <a:t>&amp; </a:t>
            </a:r>
            <a:r>
              <a:rPr lang="en-GB" sz="1000" dirty="0">
                <a:solidFill>
                  <a:srgbClr val="000099"/>
                </a:solidFill>
                <a:latin typeface="NJFont Book" panose="020B0503020304020204" pitchFamily="34" charset="0"/>
              </a:rPr>
              <a:t>regional freight </a:t>
            </a:r>
            <a:r>
              <a:rPr lang="en-GB" sz="1000" dirty="0" smtClean="0">
                <a:solidFill>
                  <a:srgbClr val="000099"/>
                </a:solidFill>
                <a:latin typeface="NJFont Book" panose="020B0503020304020204" pitchFamily="34" charset="0"/>
              </a:rPr>
              <a:t>stakeholders, </a:t>
            </a:r>
          </a:p>
          <a:p>
            <a:pPr algn="r"/>
            <a:r>
              <a:rPr lang="en-GB" sz="1000" dirty="0" smtClean="0">
                <a:solidFill>
                  <a:srgbClr val="000099"/>
                </a:solidFill>
                <a:latin typeface="NJFont Book" panose="020B0503020304020204" pitchFamily="34" charset="0"/>
              </a:rPr>
              <a:t>ensuring our work supports the industry’s priorities wherever possible</a:t>
            </a:r>
            <a:endParaRPr lang="en-GB" sz="1000" dirty="0">
              <a:solidFill>
                <a:srgbClr val="000099"/>
              </a:solidFill>
              <a:latin typeface="NJFont Book" panose="020B0503020304020204" pitchFamily="34" charset="0"/>
            </a:endParaRPr>
          </a:p>
        </p:txBody>
      </p:sp>
      <p:sp>
        <p:nvSpPr>
          <p:cNvPr id="55" name="TextBox 54"/>
          <p:cNvSpPr txBox="1"/>
          <p:nvPr/>
        </p:nvSpPr>
        <p:spPr>
          <a:xfrm>
            <a:off x="52219" y="2897528"/>
            <a:ext cx="2019333" cy="1508105"/>
          </a:xfrm>
          <a:prstGeom prst="rect">
            <a:avLst/>
          </a:prstGeom>
          <a:noFill/>
        </p:spPr>
        <p:txBody>
          <a:bodyPr wrap="square" rtlCol="0">
            <a:spAutoFit/>
          </a:bodyPr>
          <a:lstStyle/>
          <a:p>
            <a:r>
              <a:rPr lang="en-GB" sz="1000" dirty="0" smtClean="0">
                <a:solidFill>
                  <a:srgbClr val="000099"/>
                </a:solidFill>
                <a:latin typeface="NJFont Book" panose="020B0503020304020204" pitchFamily="34" charset="0"/>
              </a:rPr>
              <a:t>Turning </a:t>
            </a:r>
            <a:r>
              <a:rPr lang="en-GB" sz="1000" dirty="0">
                <a:solidFill>
                  <a:srgbClr val="000099"/>
                </a:solidFill>
                <a:latin typeface="NJFont Book" panose="020B0503020304020204" pitchFamily="34" charset="0"/>
              </a:rPr>
              <a:t>strategies and policies into </a:t>
            </a:r>
            <a:r>
              <a:rPr lang="en-GB" sz="1000" dirty="0" smtClean="0">
                <a:solidFill>
                  <a:srgbClr val="000099"/>
                </a:solidFill>
                <a:latin typeface="NJFont Book" panose="020B0503020304020204" pitchFamily="34" charset="0"/>
              </a:rPr>
              <a:t>action plans, integrating deliveries &amp; servicing </a:t>
            </a:r>
            <a:r>
              <a:rPr lang="en-GB" sz="1000" dirty="0">
                <a:solidFill>
                  <a:srgbClr val="000099"/>
                </a:solidFill>
                <a:latin typeface="NJFont Book" panose="020B0503020304020204" pitchFamily="34" charset="0"/>
              </a:rPr>
              <a:t>at the core of place-based </a:t>
            </a:r>
            <a:r>
              <a:rPr lang="en-GB" sz="1000" dirty="0" smtClean="0">
                <a:solidFill>
                  <a:srgbClr val="000099"/>
                </a:solidFill>
                <a:latin typeface="NJFont Book" panose="020B0503020304020204" pitchFamily="34" charset="0"/>
              </a:rPr>
              <a:t>schemes. Working with industry to raise environmental  and safety standards, incl</a:t>
            </a:r>
            <a:r>
              <a:rPr lang="en-GB" sz="1000" dirty="0">
                <a:solidFill>
                  <a:srgbClr val="000099"/>
                </a:solidFill>
                <a:latin typeface="NJFont Book" panose="020B0503020304020204" pitchFamily="34" charset="0"/>
              </a:rPr>
              <a:t>. </a:t>
            </a:r>
            <a:r>
              <a:rPr lang="en-GB" sz="1000" dirty="0" smtClean="0">
                <a:solidFill>
                  <a:srgbClr val="000099"/>
                </a:solidFill>
                <a:latin typeface="NJFont Book" panose="020B0503020304020204" pitchFamily="34" charset="0"/>
              </a:rPr>
              <a:t>FORS, </a:t>
            </a:r>
            <a:r>
              <a:rPr lang="en-GB" sz="1000" dirty="0">
                <a:solidFill>
                  <a:srgbClr val="000099"/>
                </a:solidFill>
                <a:latin typeface="NJFont Book" panose="020B0503020304020204" pitchFamily="34" charset="0"/>
              </a:rPr>
              <a:t>CLOCS, Construction </a:t>
            </a:r>
            <a:r>
              <a:rPr lang="en-GB" sz="1000" dirty="0" smtClean="0">
                <a:solidFill>
                  <a:srgbClr val="000099"/>
                </a:solidFill>
                <a:latin typeface="NJFont Book" panose="020B0503020304020204" pitchFamily="34" charset="0"/>
              </a:rPr>
              <a:t>Logistics, DVS and </a:t>
            </a:r>
            <a:r>
              <a:rPr lang="en-GB" sz="1000" dirty="0" err="1" smtClean="0">
                <a:solidFill>
                  <a:srgbClr val="000099"/>
                </a:solidFill>
                <a:latin typeface="NJFont Book" panose="020B0503020304020204" pitchFamily="34" charset="0"/>
              </a:rPr>
              <a:t>LoCity</a:t>
            </a:r>
            <a:endParaRPr lang="en-GB" sz="1000" dirty="0" smtClean="0">
              <a:solidFill>
                <a:srgbClr val="000099"/>
              </a:solidFill>
              <a:latin typeface="NJFont Book" panose="020B0503020304020204" pitchFamily="34" charset="0"/>
            </a:endParaRPr>
          </a:p>
          <a:p>
            <a:endParaRPr lang="en-GB" sz="1200" dirty="0" smtClean="0"/>
          </a:p>
        </p:txBody>
      </p:sp>
      <p:pic>
        <p:nvPicPr>
          <p:cNvPr id="60" name="Picture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4" y="4526030"/>
            <a:ext cx="8651919" cy="461925"/>
          </a:xfrm>
          <a:prstGeom prst="rect">
            <a:avLst/>
          </a:prstGeom>
        </p:spPr>
      </p:pic>
      <p:sp>
        <p:nvSpPr>
          <p:cNvPr id="56" name="TextBox 55"/>
          <p:cNvSpPr txBox="1"/>
          <p:nvPr/>
        </p:nvSpPr>
        <p:spPr>
          <a:xfrm>
            <a:off x="27712" y="883693"/>
            <a:ext cx="2161559" cy="1785104"/>
          </a:xfrm>
          <a:prstGeom prst="rect">
            <a:avLst/>
          </a:prstGeom>
          <a:noFill/>
        </p:spPr>
        <p:txBody>
          <a:bodyPr wrap="square" rtlCol="0">
            <a:spAutoFit/>
          </a:bodyPr>
          <a:lstStyle/>
          <a:p>
            <a:r>
              <a:rPr lang="en-GB" sz="1000" dirty="0" smtClean="0">
                <a:solidFill>
                  <a:srgbClr val="000099"/>
                </a:solidFill>
                <a:latin typeface="NJFont Book" panose="020B0503020304020204" pitchFamily="34" charset="0"/>
              </a:rPr>
              <a:t>Leading </a:t>
            </a:r>
          </a:p>
          <a:p>
            <a:r>
              <a:rPr lang="en-GB" sz="1000" dirty="0" smtClean="0">
                <a:solidFill>
                  <a:srgbClr val="000099"/>
                </a:solidFill>
                <a:latin typeface="NJFont Book" panose="020B0503020304020204" pitchFamily="34" charset="0"/>
              </a:rPr>
              <a:t>our thinking </a:t>
            </a:r>
          </a:p>
          <a:p>
            <a:r>
              <a:rPr lang="en-GB" sz="1000" dirty="0" smtClean="0">
                <a:solidFill>
                  <a:srgbClr val="000099"/>
                </a:solidFill>
                <a:latin typeface="NJFont Book" panose="020B0503020304020204" pitchFamily="34" charset="0"/>
              </a:rPr>
              <a:t>on the future </a:t>
            </a:r>
          </a:p>
          <a:p>
            <a:r>
              <a:rPr lang="en-GB" sz="1000" dirty="0" smtClean="0">
                <a:solidFill>
                  <a:srgbClr val="000099"/>
                </a:solidFill>
                <a:latin typeface="NJFont Book" panose="020B0503020304020204" pitchFamily="34" charset="0"/>
              </a:rPr>
              <a:t>of London’s </a:t>
            </a:r>
          </a:p>
          <a:p>
            <a:r>
              <a:rPr lang="en-GB" sz="1000" dirty="0" smtClean="0">
                <a:solidFill>
                  <a:srgbClr val="000099"/>
                </a:solidFill>
                <a:latin typeface="NJFont Book" panose="020B0503020304020204" pitchFamily="34" charset="0"/>
              </a:rPr>
              <a:t>streets to </a:t>
            </a:r>
          </a:p>
          <a:p>
            <a:r>
              <a:rPr lang="en-GB" sz="1000" dirty="0" smtClean="0">
                <a:solidFill>
                  <a:srgbClr val="000099"/>
                </a:solidFill>
                <a:latin typeface="NJFont Book" panose="020B0503020304020204" pitchFamily="34" charset="0"/>
              </a:rPr>
              <a:t>reflect the MTS </a:t>
            </a:r>
          </a:p>
          <a:p>
            <a:r>
              <a:rPr lang="en-GB" sz="1000" dirty="0" smtClean="0">
                <a:solidFill>
                  <a:srgbClr val="000099"/>
                </a:solidFill>
                <a:latin typeface="NJFont Book" panose="020B0503020304020204" pitchFamily="34" charset="0"/>
              </a:rPr>
              <a:t>incl. the strategic </a:t>
            </a:r>
          </a:p>
          <a:p>
            <a:r>
              <a:rPr lang="en-GB" sz="1000" dirty="0" smtClean="0">
                <a:solidFill>
                  <a:srgbClr val="000099"/>
                </a:solidFill>
                <a:latin typeface="NJFont Book" panose="020B0503020304020204" pitchFamily="34" charset="0"/>
              </a:rPr>
              <a:t>approach to traffic </a:t>
            </a:r>
          </a:p>
          <a:p>
            <a:r>
              <a:rPr lang="en-GB" sz="1000" dirty="0" smtClean="0">
                <a:solidFill>
                  <a:srgbClr val="000099"/>
                </a:solidFill>
                <a:latin typeface="NJFont Book" panose="020B0503020304020204" pitchFamily="34" charset="0"/>
              </a:rPr>
              <a:t>reduction, managing </a:t>
            </a:r>
          </a:p>
          <a:p>
            <a:r>
              <a:rPr lang="en-GB" sz="1000" dirty="0">
                <a:solidFill>
                  <a:srgbClr val="000099"/>
                </a:solidFill>
                <a:latin typeface="NJFont Book" panose="020B0503020304020204" pitchFamily="34" charset="0"/>
              </a:rPr>
              <a:t>f</a:t>
            </a:r>
            <a:r>
              <a:rPr lang="en-GB" sz="1000" dirty="0" smtClean="0">
                <a:solidFill>
                  <a:srgbClr val="000099"/>
                </a:solidFill>
                <a:latin typeface="NJFont Book" panose="020B0503020304020204" pitchFamily="34" charset="0"/>
              </a:rPr>
              <a:t>reight and reducing </a:t>
            </a:r>
          </a:p>
          <a:p>
            <a:r>
              <a:rPr lang="en-GB" sz="1000" dirty="0" smtClean="0">
                <a:solidFill>
                  <a:srgbClr val="000099"/>
                </a:solidFill>
                <a:latin typeface="NJFont Book" panose="020B0503020304020204" pitchFamily="34" charset="0"/>
              </a:rPr>
              <a:t>road danger</a:t>
            </a:r>
          </a:p>
        </p:txBody>
      </p:sp>
    </p:spTree>
    <p:extLst>
      <p:ext uri="{BB962C8B-B14F-4D97-AF65-F5344CB8AC3E}">
        <p14:creationId xmlns:p14="http://schemas.microsoft.com/office/powerpoint/2010/main" val="99020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94" y="4526030"/>
            <a:ext cx="8651919" cy="461925"/>
          </a:xfrm>
          <a:prstGeom prst="rect">
            <a:avLst/>
          </a:prstGeom>
        </p:spPr>
      </p:pic>
      <p:sp>
        <p:nvSpPr>
          <p:cNvPr id="13" name="Rectangle 12"/>
          <p:cNvSpPr/>
          <p:nvPr/>
        </p:nvSpPr>
        <p:spPr>
          <a:xfrm>
            <a:off x="249194" y="1216372"/>
            <a:ext cx="3979790" cy="2308324"/>
          </a:xfrm>
          <a:prstGeom prst="rect">
            <a:avLst/>
          </a:prstGeom>
        </p:spPr>
        <p:txBody>
          <a:bodyPr wrap="square">
            <a:spAutoFit/>
          </a:bodyPr>
          <a:lstStyle/>
          <a:p>
            <a:r>
              <a:rPr lang="en-GB" dirty="0" smtClean="0">
                <a:solidFill>
                  <a:srgbClr val="000099"/>
                </a:solidFill>
              </a:rPr>
              <a:t>We need to reduce the number of freight trips during the morning peak by 10% within central London</a:t>
            </a:r>
          </a:p>
          <a:p>
            <a:endParaRPr lang="en-GB" dirty="0">
              <a:solidFill>
                <a:srgbClr val="000099"/>
              </a:solidFill>
            </a:endParaRPr>
          </a:p>
          <a:p>
            <a:endParaRPr lang="en-GB" dirty="0" smtClean="0">
              <a:solidFill>
                <a:srgbClr val="000099"/>
              </a:solidFill>
            </a:endParaRPr>
          </a:p>
          <a:p>
            <a:endParaRPr lang="en-GB" dirty="0">
              <a:solidFill>
                <a:srgbClr val="000099"/>
              </a:solidFill>
            </a:endParaRPr>
          </a:p>
          <a:p>
            <a:r>
              <a:rPr lang="en-GB" dirty="0" smtClean="0">
                <a:solidFill>
                  <a:srgbClr val="000099"/>
                </a:solidFill>
              </a:rPr>
              <a:t>How can we work together?</a:t>
            </a:r>
          </a:p>
          <a:p>
            <a:endParaRPr lang="en-GB" dirty="0">
              <a:solidFill>
                <a:srgbClr val="000099"/>
              </a:solidFill>
            </a:endParaRPr>
          </a:p>
        </p:txBody>
      </p:sp>
      <p:sp>
        <p:nvSpPr>
          <p:cNvPr id="14" name="Title 1"/>
          <p:cNvSpPr txBox="1">
            <a:spLocks/>
          </p:cNvSpPr>
          <p:nvPr/>
        </p:nvSpPr>
        <p:spPr>
          <a:xfrm>
            <a:off x="107504" y="109129"/>
            <a:ext cx="4253819" cy="518405"/>
          </a:xfrm>
          <a:prstGeom prst="rect">
            <a:avLst/>
          </a:prstGeom>
        </p:spPr>
        <p:txBody>
          <a:bodyPr vert="horz" lIns="95782" tIns="47891" rIns="95782" bIns="47891" rtlCol="0" anchor="ctr">
            <a:noAutofit/>
          </a:bodyPr>
          <a:lstStyle>
            <a:lvl1pPr algn="ctr" defTabSz="957816" rtl="0" eaLnBrk="1" latinLnBrk="0" hangingPunct="1">
              <a:spcBef>
                <a:spcPct val="0"/>
              </a:spcBef>
              <a:buNone/>
              <a:defRPr sz="4600" kern="1200">
                <a:solidFill>
                  <a:schemeClr val="tx1"/>
                </a:solidFill>
                <a:latin typeface="+mj-lt"/>
                <a:ea typeface="+mj-ea"/>
                <a:cs typeface="+mj-cs"/>
              </a:defRPr>
            </a:lvl1pPr>
          </a:lstStyle>
          <a:p>
            <a:pPr lvl="0" algn="l"/>
            <a:r>
              <a:rPr lang="en-GB" sz="2800" b="1" dirty="0" smtClean="0">
                <a:solidFill>
                  <a:srgbClr val="000099"/>
                </a:solidFill>
                <a:latin typeface="NJFont Book" panose="020B0503020304020204" pitchFamily="34" charset="0"/>
              </a:rPr>
              <a:t>What can you do?</a:t>
            </a:r>
            <a:endParaRPr lang="en-GB" sz="2800" b="1" dirty="0">
              <a:solidFill>
                <a:srgbClr val="000099"/>
              </a:solidFill>
              <a:latin typeface="NJFont Book" panose="020B0503020304020204" pitchFamily="34" charset="0"/>
            </a:endParaRPr>
          </a:p>
        </p:txBody>
      </p:sp>
      <p:pic>
        <p:nvPicPr>
          <p:cNvPr id="1026"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604" y="2803423"/>
            <a:ext cx="1179556" cy="139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2803424"/>
            <a:ext cx="1152128" cy="137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4"/>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304" y="2787774"/>
            <a:ext cx="1171365" cy="1387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572000" y="51470"/>
            <a:ext cx="4442964" cy="26066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24328" y="1822053"/>
            <a:ext cx="1224136" cy="461665"/>
          </a:xfrm>
          <a:prstGeom prst="rect">
            <a:avLst/>
          </a:prstGeom>
          <a:noFill/>
        </p:spPr>
        <p:txBody>
          <a:bodyPr wrap="square" rtlCol="0">
            <a:spAutoFit/>
          </a:bodyPr>
          <a:lstStyle/>
          <a:p>
            <a:r>
              <a:rPr lang="en-GB" sz="2400" b="1" dirty="0" smtClean="0">
                <a:solidFill>
                  <a:srgbClr val="FF0000"/>
                </a:solidFill>
                <a:latin typeface="NJFont Book" panose="020B0503020304020204" pitchFamily="34" charset="0"/>
              </a:rPr>
              <a:t>75%</a:t>
            </a:r>
            <a:endParaRPr lang="en-GB" sz="2400" b="1" dirty="0">
              <a:solidFill>
                <a:srgbClr val="FF0000"/>
              </a:solidFill>
              <a:latin typeface="NJFont Book" panose="020B0503020304020204" pitchFamily="34" charset="0"/>
            </a:endParaRPr>
          </a:p>
        </p:txBody>
      </p:sp>
      <p:sp>
        <p:nvSpPr>
          <p:cNvPr id="7" name="TextBox 6"/>
          <p:cNvSpPr txBox="1"/>
          <p:nvPr/>
        </p:nvSpPr>
        <p:spPr>
          <a:xfrm>
            <a:off x="4832604" y="4203474"/>
            <a:ext cx="3647065" cy="276999"/>
          </a:xfrm>
          <a:prstGeom prst="rect">
            <a:avLst/>
          </a:prstGeom>
          <a:noFill/>
        </p:spPr>
        <p:txBody>
          <a:bodyPr wrap="square" rtlCol="0">
            <a:spAutoFit/>
          </a:bodyPr>
          <a:lstStyle/>
          <a:p>
            <a:r>
              <a:rPr lang="en-GB" sz="1200" dirty="0" smtClean="0">
                <a:solidFill>
                  <a:srgbClr val="000099"/>
                </a:solidFill>
              </a:rPr>
              <a:t>Toolkits available </a:t>
            </a:r>
            <a:r>
              <a:rPr lang="en-GB" sz="1200" dirty="0" smtClean="0">
                <a:solidFill>
                  <a:srgbClr val="000099"/>
                </a:solidFill>
                <a:latin typeface="Johnston100 Light" panose="020B0403030304020204" pitchFamily="34" charset="0"/>
                <a:hlinkClick r:id="rId9" action="ppaction://hlinkfile"/>
              </a:rPr>
              <a:t>tfl.gov.uk/</a:t>
            </a:r>
            <a:r>
              <a:rPr lang="en-GB" sz="1200" dirty="0" err="1" smtClean="0">
                <a:solidFill>
                  <a:srgbClr val="000099"/>
                </a:solidFill>
                <a:latin typeface="Johnston100 Light" panose="020B0403030304020204" pitchFamily="34" charset="0"/>
                <a:hlinkClick r:id="rId9" action="ppaction://hlinkfile"/>
              </a:rPr>
              <a:t>efficientdeliveries</a:t>
            </a:r>
            <a:endParaRPr lang="en-GB" sz="1200" dirty="0">
              <a:solidFill>
                <a:srgbClr val="000099"/>
              </a:solidFill>
              <a:latin typeface="Johnston100 Light" panose="020B0403030304020204" pitchFamily="34" charset="0"/>
            </a:endParaRPr>
          </a:p>
        </p:txBody>
      </p:sp>
    </p:spTree>
    <p:extLst>
      <p:ext uri="{BB962C8B-B14F-4D97-AF65-F5344CB8AC3E}">
        <p14:creationId xmlns:p14="http://schemas.microsoft.com/office/powerpoint/2010/main" val="637727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487994" y="121590"/>
            <a:ext cx="5970672" cy="3404665"/>
          </a:xfrm>
          <a:prstGeom prst="rect">
            <a:avLst/>
          </a:prstGeom>
        </p:spPr>
      </p:pic>
      <p:sp>
        <p:nvSpPr>
          <p:cNvPr id="11" name="Rectangle 5"/>
          <p:cNvSpPr/>
          <p:nvPr/>
        </p:nvSpPr>
        <p:spPr bwMode="gray">
          <a:xfrm>
            <a:off x="788276" y="-1103"/>
            <a:ext cx="6860517" cy="5143500"/>
          </a:xfrm>
          <a:custGeom>
            <a:avLst/>
            <a:gdLst/>
            <a:ahLst/>
            <a:cxnLst/>
            <a:rect l="l" t="t" r="r" b="b"/>
            <a:pathLst>
              <a:path w="9147356" h="6858000">
                <a:moveTo>
                  <a:pt x="436584" y="419100"/>
                </a:moveTo>
                <a:cubicBezTo>
                  <a:pt x="333116" y="419100"/>
                  <a:pt x="249238" y="502978"/>
                  <a:pt x="249238" y="606446"/>
                </a:cubicBezTo>
                <a:lnTo>
                  <a:pt x="249238" y="3717904"/>
                </a:lnTo>
                <a:cubicBezTo>
                  <a:pt x="249238" y="3821372"/>
                  <a:pt x="333116" y="3905250"/>
                  <a:pt x="436584" y="3905250"/>
                </a:cubicBezTo>
                <a:lnTo>
                  <a:pt x="8713767" y="3905250"/>
                </a:lnTo>
                <a:cubicBezTo>
                  <a:pt x="8817235" y="3905250"/>
                  <a:pt x="8901113" y="3821372"/>
                  <a:pt x="8901113" y="3717904"/>
                </a:cubicBezTo>
                <a:lnTo>
                  <a:pt x="8901113" y="606446"/>
                </a:lnTo>
                <a:cubicBezTo>
                  <a:pt x="8901113" y="502978"/>
                  <a:pt x="8817235" y="419100"/>
                  <a:pt x="8713767" y="419100"/>
                </a:cubicBezTo>
                <a:close/>
                <a:moveTo>
                  <a:pt x="0" y="0"/>
                </a:moveTo>
                <a:lnTo>
                  <a:pt x="9147356" y="0"/>
                </a:lnTo>
                <a:lnTo>
                  <a:pt x="914735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61447" y="4354115"/>
            <a:ext cx="8631332" cy="614435"/>
          </a:xfrm>
          <a:prstGeom prst="rect">
            <a:avLst/>
          </a:prstGeom>
        </p:spPr>
      </p:pic>
      <p:sp>
        <p:nvSpPr>
          <p:cNvPr id="14" name="Title 1"/>
          <p:cNvSpPr txBox="1">
            <a:spLocks/>
          </p:cNvSpPr>
          <p:nvPr/>
        </p:nvSpPr>
        <p:spPr bwMode="gray">
          <a:xfrm>
            <a:off x="261447" y="3378522"/>
            <a:ext cx="2028736" cy="898014"/>
          </a:xfrm>
          <a:prstGeom prst="rect">
            <a:avLst/>
          </a:prstGeom>
        </p:spPr>
        <p:txBody>
          <a:bodyPr lIns="0" tIns="34290" rIns="68580" bIns="34290" anchor="t">
            <a:normAutofit/>
          </a:bodyPr>
          <a:lstStyle>
            <a:lvl1pPr algn="l" defTabSz="914400" rtl="0" eaLnBrk="1" latinLnBrk="0" hangingPunct="1">
              <a:spcBef>
                <a:spcPct val="0"/>
              </a:spcBef>
              <a:buNone/>
              <a:defRPr sz="2800" kern="1200" baseline="0">
                <a:solidFill>
                  <a:srgbClr val="0019A8"/>
                </a:solidFill>
                <a:latin typeface="NJFont Light" pitchFamily="34" charset="0"/>
                <a:ea typeface="+mj-ea"/>
                <a:cs typeface="+mj-cs"/>
              </a:defRPr>
            </a:lvl1pPr>
          </a:lstStyle>
          <a:p>
            <a:r>
              <a:rPr lang="en-US" dirty="0" smtClean="0">
                <a:latin typeface="Johnston100 Medium" panose="020B0603030304020204" pitchFamily="34" charset="0"/>
              </a:rPr>
              <a:t>Contact</a:t>
            </a:r>
            <a:endParaRPr lang="en-GB" dirty="0">
              <a:latin typeface="Johnston100 Medium" panose="020B0603030304020204" pitchFamily="34" charset="0"/>
            </a:endParaRPr>
          </a:p>
        </p:txBody>
      </p:sp>
      <p:sp>
        <p:nvSpPr>
          <p:cNvPr id="15" name="Rounded Rectangle 14"/>
          <p:cNvSpPr/>
          <p:nvPr/>
        </p:nvSpPr>
        <p:spPr bwMode="gray">
          <a:xfrm>
            <a:off x="2290184" y="3305719"/>
            <a:ext cx="5168482" cy="1043621"/>
          </a:xfrm>
          <a:prstGeom prst="roundRect">
            <a:avLst>
              <a:gd name="adj" fmla="val 12195"/>
            </a:avLst>
          </a:prstGeom>
          <a:solidFill>
            <a:srgbClr val="0019A8"/>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nchorCtr="0"/>
          <a:lstStyle/>
          <a:p>
            <a:pPr>
              <a:spcAft>
                <a:spcPts val="1350"/>
              </a:spcAft>
            </a:pPr>
            <a:endParaRPr lang="en-GB" sz="1200" dirty="0"/>
          </a:p>
        </p:txBody>
      </p:sp>
      <p:sp>
        <p:nvSpPr>
          <p:cNvPr id="16" name="Text Placeholder 4"/>
          <p:cNvSpPr txBox="1">
            <a:spLocks/>
          </p:cNvSpPr>
          <p:nvPr/>
        </p:nvSpPr>
        <p:spPr bwMode="gray">
          <a:xfrm>
            <a:off x="2432110" y="3415566"/>
            <a:ext cx="1819052" cy="797719"/>
          </a:xfrm>
          <a:prstGeom prst="rect">
            <a:avLst/>
          </a:prstGeom>
        </p:spPr>
        <p:txBody>
          <a:bodyPr lIns="68580" tIns="34290" rIns="68580" bIns="34290"/>
          <a:lstStyle>
            <a:lvl1pPr marL="0" indent="0" algn="l"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latin typeface="Johnston100 Light" panose="020B0403030304020204" pitchFamily="34" charset="0"/>
                <a:ea typeface="Adobe Ming Std L" panose="02020300000000000000" pitchFamily="18" charset="-128"/>
              </a:rPr>
              <a:t>Clive Wanstall</a:t>
            </a:r>
            <a:endParaRPr lang="en-GB" dirty="0">
              <a:latin typeface="Johnston100 Light" panose="020B0403030304020204" pitchFamily="34" charset="0"/>
              <a:ea typeface="Adobe Ming Std L" panose="02020300000000000000" pitchFamily="18" charset="-128"/>
            </a:endParaRPr>
          </a:p>
        </p:txBody>
      </p:sp>
      <p:sp>
        <p:nvSpPr>
          <p:cNvPr id="17" name="Text Placeholder 4"/>
          <p:cNvSpPr txBox="1">
            <a:spLocks/>
          </p:cNvSpPr>
          <p:nvPr/>
        </p:nvSpPr>
        <p:spPr bwMode="gray">
          <a:xfrm>
            <a:off x="4437433" y="3410790"/>
            <a:ext cx="3211359" cy="797719"/>
          </a:xfrm>
          <a:prstGeom prst="rect">
            <a:avLst/>
          </a:prstGeom>
        </p:spPr>
        <p:txBody>
          <a:bodyPr lIns="68580" tIns="34290" rIns="68580" bIns="34290"/>
          <a:lstStyle>
            <a:lvl1pPr marL="0" indent="0" algn="l"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latin typeface="Johnston100 Light" panose="020B0403030304020204" pitchFamily="34" charset="0"/>
              </a:rPr>
              <a:t>clivewanstall@tfl.gov.uk</a:t>
            </a:r>
          </a:p>
          <a:p>
            <a:r>
              <a:rPr lang="en-GB" dirty="0" smtClean="0">
                <a:latin typeface="Johnston100 Light" panose="020B0403030304020204" pitchFamily="34" charset="0"/>
              </a:rPr>
              <a:t>tfl.gov.uk/</a:t>
            </a:r>
            <a:r>
              <a:rPr lang="en-GB" dirty="0" err="1" smtClean="0">
                <a:latin typeface="Johnston100 Light" panose="020B0403030304020204" pitchFamily="34" charset="0"/>
              </a:rPr>
              <a:t>efficientdeliveries</a:t>
            </a:r>
            <a:endParaRPr lang="en-GB" dirty="0">
              <a:latin typeface="Johnston100 Light" panose="020B0403030304020204" pitchFamily="34" charset="0"/>
            </a:endParaRPr>
          </a:p>
        </p:txBody>
      </p:sp>
    </p:spTree>
    <p:extLst>
      <p:ext uri="{BB962C8B-B14F-4D97-AF65-F5344CB8AC3E}">
        <p14:creationId xmlns:p14="http://schemas.microsoft.com/office/powerpoint/2010/main" val="4265628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719</Words>
  <Application>Microsoft Office PowerPoint</Application>
  <PresentationFormat>On-screen Show (16:9)</PresentationFormat>
  <Paragraphs>115</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Impact of deliveries and servicing trips</vt:lpstr>
      <vt:lpstr>What are TfL doing?</vt:lpstr>
      <vt:lpstr>PowerPoint Presentation</vt:lpstr>
      <vt:lpstr>PowerPoint Presentation</vt:lpstr>
      <vt:lpstr>PowerPoint Presentation</vt:lpstr>
    </vt:vector>
  </TitlesOfParts>
  <Company>Transport For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clivewanstall</dc:creator>
  <cp:lastModifiedBy>clivewanstall</cp:lastModifiedBy>
  <cp:revision>41</cp:revision>
  <dcterms:created xsi:type="dcterms:W3CDTF">2018-07-30T12:54:15Z</dcterms:created>
  <dcterms:modified xsi:type="dcterms:W3CDTF">2018-08-01T09:10:03Z</dcterms:modified>
</cp:coreProperties>
</file>